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Robo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F9F7FE0-39CE-422D-A052-E035B00123C1}">
  <a:tblStyle styleId="{6F9F7FE0-39CE-422D-A052-E035B00123C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regular.fntdata"/><Relationship Id="rId25" Type="http://schemas.openxmlformats.org/officeDocument/2006/relationships/slide" Target="slides/slide19.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boldItalic.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43aa0cdba0_2_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43aa0cdba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43aa0cdba0_6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43aa0cdba0_6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43aa0cdba0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43aa0cdba0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43aa0cdba0_6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43aa0cdba0_6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43aa0cdba0_6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43aa0cdba0_6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43aa0cdba0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43aa0cdba0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43aa0cdba0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43aa0cdba0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43aa0cdba0_2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43aa0cdba0_2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43aa0cdba0_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43aa0cdba0_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43c33030e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43c33030e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43aa0cdba0_2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43aa0cdba0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43aa0cdba0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43aa0cdba0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43aa0cdba0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43aa0cdba0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43aa0cdba0_8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43aa0cdba0_8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43aa0cdba0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43aa0cdba0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43aa0cdba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43aa0cdba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43aa0cdba0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43aa0cdba0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43aa0cdba0_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43aa0cdba0_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43aa0cdba0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43aa0cdba0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hyperlink" Target="http://towardsdatascience.com/understanding-the-difference-between-ai-ml-and-dl-cceb63252a6c"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livebook.manning.com/book/deep-learning-with-javascript/chapter-5/v-4/" TargetMode="Externa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jpg"/><Relationship Id="rId4" Type="http://schemas.openxmlformats.org/officeDocument/2006/relationships/image" Target="../media/image3.jpg"/><Relationship Id="rId5" Type="http://schemas.openxmlformats.org/officeDocument/2006/relationships/image" Target="../media/image15.jpg"/><Relationship Id="rId6" Type="http://schemas.openxmlformats.org/officeDocument/2006/relationships/image" Target="../media/image16.jpg"/><Relationship Id="rId7" Type="http://schemas.openxmlformats.org/officeDocument/2006/relationships/hyperlink" Target="https://data.mendeley.com/datasets/5kptnn7ycr/1"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7.jpg"/><Relationship Id="rId4" Type="http://schemas.openxmlformats.org/officeDocument/2006/relationships/image" Target="../media/image2.jpg"/><Relationship Id="rId5" Type="http://schemas.openxmlformats.org/officeDocument/2006/relationships/hyperlink" Target="https://data.mendeley.com/datasets/5kptnn7ycr/1"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hyperlink" Target="https://www.wallstreetmojo.com/logistic-regression-vs-linear-regressio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hyperlink" Target="https://www.kdnuggets.com/2016/07/support-vector-machines-simple-explanation.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311700" y="224100"/>
            <a:ext cx="8520600" cy="1312800"/>
          </a:xfrm>
          <a:prstGeom prst="rect">
            <a:avLst/>
          </a:prstGeom>
          <a:noFill/>
          <a:ln>
            <a:noFill/>
          </a:ln>
        </p:spPr>
        <p:txBody>
          <a:bodyPr anchorCtr="0" anchor="b" bIns="91425" lIns="91425" spcFirstLastPara="1" rIns="91425" wrap="square" tIns="91425">
            <a:normAutofit lnSpcReduction="10000"/>
          </a:bodyPr>
          <a:lstStyle/>
          <a:p>
            <a:pPr indent="0" lvl="0" marL="0" rtl="0" algn="ctr">
              <a:spcBef>
                <a:spcPts val="0"/>
              </a:spcBef>
              <a:spcAft>
                <a:spcPts val="0"/>
              </a:spcAft>
              <a:buNone/>
            </a:pPr>
            <a:r>
              <a:rPr lang="en" sz="3800"/>
              <a:t>OBJECT</a:t>
            </a:r>
            <a:r>
              <a:rPr lang="en" sz="3800">
                <a:solidFill>
                  <a:srgbClr val="000000"/>
                </a:solidFill>
              </a:rPr>
              <a:t> DETECTION  USING THERMAL IMAG</a:t>
            </a:r>
            <a:r>
              <a:rPr lang="en" sz="3800"/>
              <a:t>ES</a:t>
            </a:r>
            <a:endParaRPr sz="3800">
              <a:solidFill>
                <a:srgbClr val="000000"/>
              </a:solidFill>
            </a:endParaRPr>
          </a:p>
        </p:txBody>
      </p:sp>
      <p:sp>
        <p:nvSpPr>
          <p:cNvPr id="55" name="Google Shape;55;p13"/>
          <p:cNvSpPr txBox="1"/>
          <p:nvPr/>
        </p:nvSpPr>
        <p:spPr>
          <a:xfrm>
            <a:off x="841325" y="1474125"/>
            <a:ext cx="7682400" cy="34797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lang="en" sz="1800">
                <a:solidFill>
                  <a:srgbClr val="595959"/>
                </a:solidFill>
              </a:rPr>
              <a:t>BTP Code: </a:t>
            </a:r>
            <a:r>
              <a:rPr b="1" lang="en" sz="1800">
                <a:solidFill>
                  <a:schemeClr val="dk1"/>
                </a:solidFill>
              </a:rPr>
              <a:t>B23RVP01</a:t>
            </a:r>
            <a:endParaRPr b="1" sz="1800">
              <a:solidFill>
                <a:schemeClr val="dk1"/>
              </a:solidFill>
            </a:endParaRPr>
          </a:p>
          <a:p>
            <a:pPr indent="0" lvl="0" marL="0" rtl="0" algn="ctr">
              <a:spcBef>
                <a:spcPts val="0"/>
              </a:spcBef>
              <a:spcAft>
                <a:spcPts val="0"/>
              </a:spcAft>
              <a:buNone/>
            </a:pPr>
            <a:r>
              <a:rPr lang="en" sz="2800">
                <a:solidFill>
                  <a:srgbClr val="595959"/>
                </a:solidFill>
              </a:rPr>
              <a:t>Team members</a:t>
            </a:r>
            <a:endParaRPr sz="2800">
              <a:solidFill>
                <a:srgbClr val="595959"/>
              </a:solidFill>
            </a:endParaRPr>
          </a:p>
          <a:p>
            <a:pPr indent="0" lvl="0" marL="0" rtl="0" algn="ctr">
              <a:spcBef>
                <a:spcPts val="0"/>
              </a:spcBef>
              <a:spcAft>
                <a:spcPts val="0"/>
              </a:spcAft>
              <a:buNone/>
            </a:pPr>
            <a:r>
              <a:rPr b="1" lang="en" sz="2200">
                <a:solidFill>
                  <a:schemeClr val="dk1"/>
                </a:solidFill>
              </a:rPr>
              <a:t>E.Jaswanth Krishna</a:t>
            </a:r>
            <a:r>
              <a:rPr lang="en" sz="2200">
                <a:solidFill>
                  <a:schemeClr val="dk1"/>
                </a:solidFill>
              </a:rPr>
              <a:t> - S20200020257</a:t>
            </a:r>
            <a:endParaRPr sz="2200">
              <a:solidFill>
                <a:schemeClr val="dk1"/>
              </a:solidFill>
            </a:endParaRPr>
          </a:p>
          <a:p>
            <a:pPr indent="0" lvl="0" marL="0" rtl="0" algn="ctr">
              <a:spcBef>
                <a:spcPts val="0"/>
              </a:spcBef>
              <a:spcAft>
                <a:spcPts val="0"/>
              </a:spcAft>
              <a:buNone/>
            </a:pPr>
            <a:r>
              <a:rPr b="1" lang="en" sz="2200">
                <a:solidFill>
                  <a:schemeClr val="dk1"/>
                </a:solidFill>
              </a:rPr>
              <a:t>A.Gopal Reddy</a:t>
            </a:r>
            <a:r>
              <a:rPr lang="en" sz="2200">
                <a:solidFill>
                  <a:schemeClr val="dk1"/>
                </a:solidFill>
              </a:rPr>
              <a:t> - S20200020248</a:t>
            </a:r>
            <a:endParaRPr sz="2200">
              <a:solidFill>
                <a:schemeClr val="dk1"/>
              </a:solidFill>
            </a:endParaRPr>
          </a:p>
          <a:p>
            <a:pPr indent="0" lvl="0" marL="0" rtl="0" algn="l">
              <a:spcBef>
                <a:spcPts val="0"/>
              </a:spcBef>
              <a:spcAft>
                <a:spcPts val="0"/>
              </a:spcAft>
              <a:buNone/>
            </a:pPr>
            <a:r>
              <a:t/>
            </a:r>
            <a:endParaRPr sz="2400">
              <a:solidFill>
                <a:srgbClr val="595959"/>
              </a:solidFill>
            </a:endParaRPr>
          </a:p>
          <a:p>
            <a:pPr indent="0" lvl="0" marL="0" rtl="0" algn="l">
              <a:spcBef>
                <a:spcPts val="0"/>
              </a:spcBef>
              <a:spcAft>
                <a:spcPts val="0"/>
              </a:spcAft>
              <a:buNone/>
            </a:pPr>
            <a:r>
              <a:t/>
            </a:r>
            <a:endParaRPr sz="2400">
              <a:solidFill>
                <a:srgbClr val="595959"/>
              </a:solidFill>
            </a:endParaRPr>
          </a:p>
          <a:p>
            <a:pPr indent="0" lvl="0" marL="0" rtl="0" algn="l">
              <a:spcBef>
                <a:spcPts val="0"/>
              </a:spcBef>
              <a:spcAft>
                <a:spcPts val="0"/>
              </a:spcAft>
              <a:buNone/>
            </a:pPr>
            <a:r>
              <a:t/>
            </a:r>
            <a:endParaRPr sz="2400">
              <a:solidFill>
                <a:srgbClr val="595959"/>
              </a:solidFill>
            </a:endParaRPr>
          </a:p>
          <a:p>
            <a:pPr indent="457200" lvl="0" marL="0" rtl="0" algn="l">
              <a:spcBef>
                <a:spcPts val="0"/>
              </a:spcBef>
              <a:spcAft>
                <a:spcPts val="0"/>
              </a:spcAft>
              <a:buNone/>
            </a:pPr>
            <a:r>
              <a:rPr lang="en" sz="2400">
                <a:solidFill>
                  <a:srgbClr val="595959"/>
                </a:solidFill>
              </a:rPr>
              <a:t>               Mentor -</a:t>
            </a:r>
            <a:r>
              <a:rPr b="1" lang="en" sz="2400">
                <a:solidFill>
                  <a:schemeClr val="dk1"/>
                </a:solidFill>
              </a:rPr>
              <a:t>Dr Raja Vara Prasad Y</a:t>
            </a:r>
            <a:endParaRPr b="1" sz="2400">
              <a:solidFill>
                <a:schemeClr val="dk1"/>
              </a:solidFill>
            </a:endParaRPr>
          </a:p>
        </p:txBody>
      </p:sp>
      <p:pic>
        <p:nvPicPr>
          <p:cNvPr id="56" name="Google Shape;56;p13"/>
          <p:cNvPicPr preferRelativeResize="0"/>
          <p:nvPr/>
        </p:nvPicPr>
        <p:blipFill>
          <a:blip r:embed="rId3">
            <a:alphaModFix/>
          </a:blip>
          <a:stretch>
            <a:fillRect/>
          </a:stretch>
        </p:blipFill>
        <p:spPr>
          <a:xfrm>
            <a:off x="3874098" y="2926725"/>
            <a:ext cx="1758225" cy="1070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Deep Learning vs Machine Learning</a:t>
            </a:r>
            <a:endParaRPr b="1"/>
          </a:p>
        </p:txBody>
      </p:sp>
      <p:pic>
        <p:nvPicPr>
          <p:cNvPr id="140" name="Google Shape;140;p22"/>
          <p:cNvPicPr preferRelativeResize="0"/>
          <p:nvPr/>
        </p:nvPicPr>
        <p:blipFill>
          <a:blip r:embed="rId3">
            <a:alphaModFix/>
          </a:blip>
          <a:stretch>
            <a:fillRect/>
          </a:stretch>
        </p:blipFill>
        <p:spPr>
          <a:xfrm>
            <a:off x="5769900" y="1386025"/>
            <a:ext cx="3335001" cy="2771149"/>
          </a:xfrm>
          <a:prstGeom prst="rect">
            <a:avLst/>
          </a:prstGeom>
          <a:noFill/>
          <a:ln>
            <a:noFill/>
          </a:ln>
        </p:spPr>
      </p:pic>
      <p:sp>
        <p:nvSpPr>
          <p:cNvPr id="141" name="Google Shape;141;p22"/>
          <p:cNvSpPr txBox="1"/>
          <p:nvPr>
            <p:ph idx="1" type="body"/>
          </p:nvPr>
        </p:nvSpPr>
        <p:spPr>
          <a:xfrm>
            <a:off x="311700" y="1152475"/>
            <a:ext cx="561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DL can automatically learn and </a:t>
            </a:r>
            <a:r>
              <a:rPr b="1" lang="en">
                <a:solidFill>
                  <a:schemeClr val="dk1"/>
                </a:solidFill>
                <a:latin typeface="Times New Roman"/>
                <a:ea typeface="Times New Roman"/>
                <a:cs typeface="Times New Roman"/>
                <a:sym typeface="Times New Roman"/>
              </a:rPr>
              <a:t>extract</a:t>
            </a:r>
            <a:r>
              <a:rPr lang="en">
                <a:solidFill>
                  <a:schemeClr val="dk1"/>
                </a:solidFill>
                <a:latin typeface="Times New Roman"/>
                <a:ea typeface="Times New Roman"/>
                <a:cs typeface="Times New Roman"/>
                <a:sym typeface="Times New Roman"/>
              </a:rPr>
              <a:t> relevant features from raw data, </a:t>
            </a:r>
            <a:r>
              <a:rPr b="1" lang="en">
                <a:solidFill>
                  <a:schemeClr val="dk1"/>
                </a:solidFill>
                <a:latin typeface="Times New Roman"/>
                <a:ea typeface="Times New Roman"/>
                <a:cs typeface="Times New Roman"/>
                <a:sym typeface="Times New Roman"/>
              </a:rPr>
              <a:t>eliminating </a:t>
            </a:r>
            <a:r>
              <a:rPr lang="en">
                <a:solidFill>
                  <a:schemeClr val="dk1"/>
                </a:solidFill>
                <a:latin typeface="Times New Roman"/>
                <a:ea typeface="Times New Roman"/>
                <a:cs typeface="Times New Roman"/>
                <a:sym typeface="Times New Roman"/>
              </a:rPr>
              <a:t>the need for manual feature engineering in ML.</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DL models, particularly deep neural networks, can automatically learn </a:t>
            </a:r>
            <a:r>
              <a:rPr b="1" lang="en">
                <a:solidFill>
                  <a:schemeClr val="dk1"/>
                </a:solidFill>
                <a:latin typeface="Times New Roman"/>
                <a:ea typeface="Times New Roman"/>
                <a:cs typeface="Times New Roman"/>
                <a:sym typeface="Times New Roman"/>
              </a:rPr>
              <a:t>hierarchical features</a:t>
            </a:r>
            <a:r>
              <a:rPr lang="en">
                <a:solidFill>
                  <a:schemeClr val="dk1"/>
                </a:solidFill>
                <a:latin typeface="Times New Roman"/>
                <a:ea typeface="Times New Roman"/>
                <a:cs typeface="Times New Roman"/>
                <a:sym typeface="Times New Roman"/>
              </a:rPr>
              <a:t> from raw data, eliminating the need for manual feature engineering.</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DL allows for the </a:t>
            </a:r>
            <a:r>
              <a:rPr b="1" lang="en">
                <a:solidFill>
                  <a:schemeClr val="dk1"/>
                </a:solidFill>
                <a:latin typeface="Times New Roman"/>
                <a:ea typeface="Times New Roman"/>
                <a:cs typeface="Times New Roman"/>
                <a:sym typeface="Times New Roman"/>
              </a:rPr>
              <a:t>fusion of information </a:t>
            </a:r>
            <a:r>
              <a:rPr lang="en">
                <a:solidFill>
                  <a:schemeClr val="dk1"/>
                </a:solidFill>
                <a:latin typeface="Times New Roman"/>
                <a:ea typeface="Times New Roman"/>
                <a:cs typeface="Times New Roman"/>
                <a:sym typeface="Times New Roman"/>
              </a:rPr>
              <a:t>from multiple sources or modalities, such as text and images, enabling more comprehensive understanding and decision-making.</a:t>
            </a:r>
            <a:endParaRPr>
              <a:solidFill>
                <a:schemeClr val="dk1"/>
              </a:solidFill>
              <a:latin typeface="Times New Roman"/>
              <a:ea typeface="Times New Roman"/>
              <a:cs typeface="Times New Roman"/>
              <a:sym typeface="Times New Roman"/>
            </a:endParaRPr>
          </a:p>
        </p:txBody>
      </p:sp>
      <p:sp>
        <p:nvSpPr>
          <p:cNvPr id="142" name="Google Shape;142;p22"/>
          <p:cNvSpPr txBox="1"/>
          <p:nvPr/>
        </p:nvSpPr>
        <p:spPr>
          <a:xfrm>
            <a:off x="6892900" y="4244675"/>
            <a:ext cx="108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Source link</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3"/>
          <p:cNvSpPr txBox="1"/>
          <p:nvPr>
            <p:ph idx="1" type="body"/>
          </p:nvPr>
        </p:nvSpPr>
        <p:spPr>
          <a:xfrm>
            <a:off x="148650" y="704100"/>
            <a:ext cx="8846700" cy="4224000"/>
          </a:xfrm>
          <a:prstGeom prst="rect">
            <a:avLst/>
          </a:prstGeom>
        </p:spPr>
        <p:txBody>
          <a:bodyPr anchorCtr="0" anchor="t" bIns="91425" lIns="91425" spcFirstLastPara="1" rIns="91425" wrap="square" tIns="91425">
            <a:normAutofit/>
          </a:bodyPr>
          <a:lstStyle/>
          <a:p>
            <a:pPr indent="-342900" lvl="0" marL="457200" rtl="0" algn="just">
              <a:lnSpc>
                <a:spcPct val="150000"/>
              </a:lnSpc>
              <a:spcBef>
                <a:spcPts val="0"/>
              </a:spcBef>
              <a:spcAft>
                <a:spcPts val="0"/>
              </a:spcAft>
              <a:buClr>
                <a:schemeClr val="dk1"/>
              </a:buClr>
              <a:buSzPts val="1800"/>
              <a:buChar char="●"/>
            </a:pPr>
            <a:r>
              <a:rPr lang="en">
                <a:solidFill>
                  <a:schemeClr val="dk1"/>
                </a:solidFill>
              </a:rPr>
              <a:t>Transfer learning is a machine learning technique that involves using a pre-trained model as a starting point for solving a new task.</a:t>
            </a:r>
            <a:endParaRPr>
              <a:solidFill>
                <a:schemeClr val="dk1"/>
              </a:solidFill>
            </a:endParaRPr>
          </a:p>
          <a:p>
            <a:pPr indent="-342900" lvl="0" marL="457200" rtl="0" algn="just">
              <a:lnSpc>
                <a:spcPct val="150000"/>
              </a:lnSpc>
              <a:spcBef>
                <a:spcPts val="0"/>
              </a:spcBef>
              <a:spcAft>
                <a:spcPts val="0"/>
              </a:spcAft>
              <a:buClr>
                <a:schemeClr val="dk1"/>
              </a:buClr>
              <a:buSzPts val="1800"/>
              <a:buChar char="●"/>
            </a:pPr>
            <a:r>
              <a:rPr lang="en">
                <a:solidFill>
                  <a:schemeClr val="dk1"/>
                </a:solidFill>
              </a:rPr>
              <a:t>The process typically involves </a:t>
            </a:r>
            <a:r>
              <a:rPr b="1" lang="en">
                <a:solidFill>
                  <a:schemeClr val="dk1"/>
                </a:solidFill>
              </a:rPr>
              <a:t>fine-tuning </a:t>
            </a:r>
            <a:r>
              <a:rPr lang="en">
                <a:solidFill>
                  <a:schemeClr val="dk1"/>
                </a:solidFill>
              </a:rPr>
              <a:t>the pre-trained model on a smaller dataset for the new task, while retaining the weights of the earlier layers of the model. </a:t>
            </a:r>
            <a:endParaRPr>
              <a:solidFill>
                <a:schemeClr val="dk1"/>
              </a:solidFill>
            </a:endParaRPr>
          </a:p>
          <a:p>
            <a:pPr indent="0" lvl="0" marL="0" rtl="0" algn="just">
              <a:lnSpc>
                <a:spcPct val="150000"/>
              </a:lnSpc>
              <a:spcBef>
                <a:spcPts val="1200"/>
              </a:spcBef>
              <a:spcAft>
                <a:spcPts val="1200"/>
              </a:spcAft>
              <a:buNone/>
            </a:pPr>
            <a:r>
              <a:t/>
            </a:r>
            <a:endParaRPr>
              <a:solidFill>
                <a:schemeClr val="dk1"/>
              </a:solidFill>
            </a:endParaRPr>
          </a:p>
        </p:txBody>
      </p:sp>
      <p:sp>
        <p:nvSpPr>
          <p:cNvPr id="148" name="Google Shape;148;p23"/>
          <p:cNvSpPr txBox="1"/>
          <p:nvPr/>
        </p:nvSpPr>
        <p:spPr>
          <a:xfrm>
            <a:off x="267675" y="92925"/>
            <a:ext cx="86721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t>Transfer Learning</a:t>
            </a:r>
            <a:endParaRPr b="1" sz="2300"/>
          </a:p>
        </p:txBody>
      </p:sp>
      <p:sp>
        <p:nvSpPr>
          <p:cNvPr id="149" name="Google Shape;149;p23"/>
          <p:cNvSpPr txBox="1"/>
          <p:nvPr/>
        </p:nvSpPr>
        <p:spPr>
          <a:xfrm>
            <a:off x="7451250" y="4527900"/>
            <a:ext cx="154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hlink"/>
                </a:solidFill>
                <a:hlinkClick r:id="rId3"/>
              </a:rPr>
              <a:t>Source link</a:t>
            </a:r>
            <a:endParaRPr>
              <a:solidFill>
                <a:schemeClr val="accent1"/>
              </a:solidFill>
            </a:endParaRPr>
          </a:p>
        </p:txBody>
      </p:sp>
      <p:pic>
        <p:nvPicPr>
          <p:cNvPr id="150" name="Google Shape;150;p23"/>
          <p:cNvPicPr preferRelativeResize="0"/>
          <p:nvPr/>
        </p:nvPicPr>
        <p:blipFill>
          <a:blip r:embed="rId4">
            <a:alphaModFix/>
          </a:blip>
          <a:stretch>
            <a:fillRect/>
          </a:stretch>
        </p:blipFill>
        <p:spPr>
          <a:xfrm>
            <a:off x="811900" y="2970401"/>
            <a:ext cx="7254550" cy="1202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4"/>
          <p:cNvSpPr txBox="1"/>
          <p:nvPr>
            <p:ph type="title"/>
          </p:nvPr>
        </p:nvSpPr>
        <p:spPr>
          <a:xfrm>
            <a:off x="311700" y="298575"/>
            <a:ext cx="8520600" cy="3129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latin typeface="Times New Roman"/>
                <a:ea typeface="Times New Roman"/>
                <a:cs typeface="Times New Roman"/>
                <a:sym typeface="Times New Roman"/>
              </a:rPr>
              <a:t>Densenet 121 Architecture</a:t>
            </a:r>
            <a:endParaRPr b="1">
              <a:latin typeface="Times New Roman"/>
              <a:ea typeface="Times New Roman"/>
              <a:cs typeface="Times New Roman"/>
              <a:sym typeface="Times New Roman"/>
            </a:endParaRPr>
          </a:p>
        </p:txBody>
      </p:sp>
      <p:sp>
        <p:nvSpPr>
          <p:cNvPr id="156" name="Google Shape;156;p24"/>
          <p:cNvSpPr txBox="1"/>
          <p:nvPr>
            <p:ph idx="1" type="body"/>
          </p:nvPr>
        </p:nvSpPr>
        <p:spPr>
          <a:xfrm>
            <a:off x="72750" y="3520400"/>
            <a:ext cx="8901300" cy="1505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DenseNet introduces the concept of </a:t>
            </a:r>
            <a:r>
              <a:rPr b="1" lang="en">
                <a:solidFill>
                  <a:schemeClr val="dk1"/>
                </a:solidFill>
                <a:latin typeface="Times New Roman"/>
                <a:ea typeface="Times New Roman"/>
                <a:cs typeface="Times New Roman"/>
                <a:sym typeface="Times New Roman"/>
              </a:rPr>
              <a:t>dense connectivity</a:t>
            </a:r>
            <a:r>
              <a:rPr lang="en">
                <a:solidFill>
                  <a:schemeClr val="dk1"/>
                </a:solidFill>
                <a:latin typeface="Times New Roman"/>
                <a:ea typeface="Times New Roman"/>
                <a:cs typeface="Times New Roman"/>
                <a:sym typeface="Times New Roman"/>
              </a:rPr>
              <a:t>, where each layer is connected to every other layer in a </a:t>
            </a:r>
            <a:r>
              <a:rPr b="1" lang="en">
                <a:solidFill>
                  <a:schemeClr val="dk1"/>
                </a:solidFill>
                <a:latin typeface="Times New Roman"/>
                <a:ea typeface="Times New Roman"/>
                <a:cs typeface="Times New Roman"/>
                <a:sym typeface="Times New Roman"/>
              </a:rPr>
              <a:t>dense block</a:t>
            </a:r>
            <a:r>
              <a:rPr lang="en">
                <a:solidFill>
                  <a:schemeClr val="dk1"/>
                </a:solidFill>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This dense connectivity promotes feature reuse and enhances gradient flow, which can lead to better model performance.</a:t>
            </a:r>
            <a:endParaRPr sz="2200">
              <a:solidFill>
                <a:schemeClr val="dk1"/>
              </a:solidFill>
              <a:latin typeface="Times New Roman"/>
              <a:ea typeface="Times New Roman"/>
              <a:cs typeface="Times New Roman"/>
              <a:sym typeface="Times New Roman"/>
            </a:endParaRPr>
          </a:p>
        </p:txBody>
      </p:sp>
      <p:pic>
        <p:nvPicPr>
          <p:cNvPr id="157" name="Google Shape;157;p24"/>
          <p:cNvPicPr preferRelativeResize="0"/>
          <p:nvPr/>
        </p:nvPicPr>
        <p:blipFill>
          <a:blip r:embed="rId3">
            <a:alphaModFix/>
          </a:blip>
          <a:stretch>
            <a:fillRect/>
          </a:stretch>
        </p:blipFill>
        <p:spPr>
          <a:xfrm>
            <a:off x="403950" y="1017713"/>
            <a:ext cx="8096250" cy="2409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5"/>
          <p:cNvSpPr txBox="1"/>
          <p:nvPr>
            <p:ph type="title"/>
          </p:nvPr>
        </p:nvSpPr>
        <p:spPr>
          <a:xfrm>
            <a:off x="311700" y="1871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Times New Roman"/>
                <a:ea typeface="Times New Roman"/>
                <a:cs typeface="Times New Roman"/>
                <a:sym typeface="Times New Roman"/>
              </a:rPr>
              <a:t>DL Model accuracy using Transfer Learning</a:t>
            </a:r>
            <a:endParaRPr b="1">
              <a:latin typeface="Times New Roman"/>
              <a:ea typeface="Times New Roman"/>
              <a:cs typeface="Times New Roman"/>
              <a:sym typeface="Times New Roman"/>
            </a:endParaRPr>
          </a:p>
        </p:txBody>
      </p:sp>
      <p:pic>
        <p:nvPicPr>
          <p:cNvPr id="163" name="Google Shape;163;p25"/>
          <p:cNvPicPr preferRelativeResize="0"/>
          <p:nvPr/>
        </p:nvPicPr>
        <p:blipFill>
          <a:blip r:embed="rId3">
            <a:alphaModFix/>
          </a:blip>
          <a:stretch>
            <a:fillRect/>
          </a:stretch>
        </p:blipFill>
        <p:spPr>
          <a:xfrm>
            <a:off x="4293825" y="948250"/>
            <a:ext cx="4850176" cy="3637613"/>
          </a:xfrm>
          <a:prstGeom prst="rect">
            <a:avLst/>
          </a:prstGeom>
          <a:noFill/>
          <a:ln>
            <a:noFill/>
          </a:ln>
        </p:spPr>
      </p:pic>
      <p:graphicFrame>
        <p:nvGraphicFramePr>
          <p:cNvPr id="164" name="Google Shape;164;p25"/>
          <p:cNvGraphicFramePr/>
          <p:nvPr/>
        </p:nvGraphicFramePr>
        <p:xfrm>
          <a:off x="477500" y="1383150"/>
          <a:ext cx="3000000" cy="3000000"/>
        </p:xfrm>
        <a:graphic>
          <a:graphicData uri="http://schemas.openxmlformats.org/drawingml/2006/table">
            <a:tbl>
              <a:tblPr>
                <a:noFill/>
                <a:tableStyleId>{6F9F7FE0-39CE-422D-A052-E035B00123C1}</a:tableStyleId>
              </a:tblPr>
              <a:tblGrid>
                <a:gridCol w="1726475"/>
                <a:gridCol w="1726475"/>
              </a:tblGrid>
              <a:tr h="396200">
                <a:tc>
                  <a:txBody>
                    <a:bodyPr/>
                    <a:lstStyle/>
                    <a:p>
                      <a:pPr indent="0" lvl="0" marL="0" rtl="0" algn="ctr">
                        <a:spcBef>
                          <a:spcPts val="0"/>
                        </a:spcBef>
                        <a:spcAft>
                          <a:spcPts val="0"/>
                        </a:spcAft>
                        <a:buNone/>
                      </a:pPr>
                      <a:r>
                        <a:rPr b="1" lang="en">
                          <a:solidFill>
                            <a:schemeClr val="lt1"/>
                          </a:solidFill>
                        </a:rPr>
                        <a:t>Model</a:t>
                      </a:r>
                      <a:endParaRPr b="1">
                        <a:solidFill>
                          <a:schemeClr val="lt1"/>
                        </a:solidFill>
                      </a:endParaRPr>
                    </a:p>
                  </a:txBody>
                  <a:tcPr marT="91425" marB="91425" marR="91425" marL="91425">
                    <a:lnB cap="flat" cmpd="sng" w="9525">
                      <a:solidFill>
                        <a:srgbClr val="9E9E9E"/>
                      </a:solidFill>
                      <a:prstDash val="solid"/>
                      <a:round/>
                      <a:headEnd len="sm" w="sm" type="none"/>
                      <a:tailEnd len="sm" w="sm" type="none"/>
                    </a:lnB>
                    <a:solidFill>
                      <a:srgbClr val="0000FF"/>
                    </a:solidFill>
                  </a:tcPr>
                </a:tc>
                <a:tc>
                  <a:txBody>
                    <a:bodyPr/>
                    <a:lstStyle/>
                    <a:p>
                      <a:pPr indent="0" lvl="0" marL="0" rtl="0" algn="ctr">
                        <a:spcBef>
                          <a:spcPts val="0"/>
                        </a:spcBef>
                        <a:spcAft>
                          <a:spcPts val="0"/>
                        </a:spcAft>
                        <a:buNone/>
                      </a:pPr>
                      <a:r>
                        <a:rPr b="1" lang="en">
                          <a:solidFill>
                            <a:schemeClr val="lt1"/>
                          </a:solidFill>
                        </a:rPr>
                        <a:t>Accuracy(%)</a:t>
                      </a:r>
                      <a:endParaRPr b="1">
                        <a:solidFill>
                          <a:schemeClr val="lt1"/>
                        </a:solidFill>
                      </a:endParaRPr>
                    </a:p>
                  </a:txBody>
                  <a:tcPr marT="91425" marB="91425" marR="91425" marL="91425">
                    <a:lnB cap="flat" cmpd="sng" w="9525">
                      <a:solidFill>
                        <a:srgbClr val="9E9E9E"/>
                      </a:solidFill>
                      <a:prstDash val="solid"/>
                      <a:round/>
                      <a:headEnd len="sm" w="sm" type="none"/>
                      <a:tailEnd len="sm" w="sm" type="none"/>
                    </a:lnB>
                    <a:solidFill>
                      <a:srgbClr val="0000FF"/>
                    </a:solidFill>
                  </a:tcPr>
                </a:tc>
              </a:tr>
              <a:tr h="396200">
                <a:tc>
                  <a:txBody>
                    <a:bodyPr/>
                    <a:lstStyle/>
                    <a:p>
                      <a:pPr indent="0" lvl="0" marL="0" rtl="0" algn="l">
                        <a:spcBef>
                          <a:spcPts val="0"/>
                        </a:spcBef>
                        <a:spcAft>
                          <a:spcPts val="0"/>
                        </a:spcAft>
                        <a:buNone/>
                      </a:pPr>
                      <a:r>
                        <a:rPr b="1" lang="en"/>
                        <a:t>DenseNet121</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700"/>
                        <a:t>92.3077</a:t>
                      </a:r>
                      <a:endParaRPr sz="1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b="1" lang="en"/>
                        <a:t>InceptionV3</a:t>
                      </a:r>
                      <a:endParaRPr b="1"/>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700"/>
                        <a:t>88.4615</a:t>
                      </a:r>
                      <a:endParaRPr sz="1700"/>
                    </a:p>
                  </a:txBody>
                  <a:tcPr marT="91425" marB="91425" marR="91425" marL="91425">
                    <a:lnT cap="flat" cmpd="sng" w="9525">
                      <a:solidFill>
                        <a:srgbClr val="9E9E9E"/>
                      </a:solidFill>
                      <a:prstDash val="solid"/>
                      <a:round/>
                      <a:headEnd len="sm" w="sm" type="none"/>
                      <a:tailEnd len="sm" w="sm" type="none"/>
                    </a:lnT>
                  </a:tcPr>
                </a:tc>
              </a:tr>
              <a:tr h="396200">
                <a:tc>
                  <a:txBody>
                    <a:bodyPr/>
                    <a:lstStyle/>
                    <a:p>
                      <a:pPr indent="0" lvl="0" marL="0" rtl="0" algn="l">
                        <a:spcBef>
                          <a:spcPts val="0"/>
                        </a:spcBef>
                        <a:spcAft>
                          <a:spcPts val="0"/>
                        </a:spcAft>
                        <a:buNone/>
                      </a:pPr>
                      <a:r>
                        <a:rPr b="1" lang="en"/>
                        <a:t>MobileNet</a:t>
                      </a:r>
                      <a:endParaRPr b="1"/>
                    </a:p>
                  </a:txBody>
                  <a:tcPr marT="91425" marB="91425" marR="91425" marL="91425"/>
                </a:tc>
                <a:tc>
                  <a:txBody>
                    <a:bodyPr/>
                    <a:lstStyle/>
                    <a:p>
                      <a:pPr indent="0" lvl="0" marL="0" rtl="0" algn="ctr">
                        <a:lnSpc>
                          <a:spcPct val="115000"/>
                        </a:lnSpc>
                        <a:spcBef>
                          <a:spcPts val="0"/>
                        </a:spcBef>
                        <a:spcAft>
                          <a:spcPts val="0"/>
                        </a:spcAft>
                        <a:buNone/>
                      </a:pPr>
                      <a:r>
                        <a:rPr lang="en" sz="1700"/>
                        <a:t>88.4615</a:t>
                      </a:r>
                      <a:endParaRPr sz="1700"/>
                    </a:p>
                  </a:txBody>
                  <a:tcPr marT="91425" marB="91425" marR="91425" marL="91425"/>
                </a:tc>
              </a:tr>
              <a:tr h="396200">
                <a:tc>
                  <a:txBody>
                    <a:bodyPr/>
                    <a:lstStyle/>
                    <a:p>
                      <a:pPr indent="0" lvl="0" marL="0" rtl="0" algn="l">
                        <a:spcBef>
                          <a:spcPts val="0"/>
                        </a:spcBef>
                        <a:spcAft>
                          <a:spcPts val="0"/>
                        </a:spcAft>
                        <a:buNone/>
                      </a:pPr>
                      <a:r>
                        <a:rPr b="1" lang="en"/>
                        <a:t>ResNet50V2</a:t>
                      </a:r>
                      <a:endParaRPr b="1"/>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700"/>
                        <a:t>61.5385</a:t>
                      </a:r>
                      <a:endParaRPr sz="1700"/>
                    </a:p>
                  </a:txBody>
                  <a:tcPr marT="91425" marB="91425" marR="91425" marL="91425">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b="1" lang="en"/>
                        <a:t>VGG16</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700"/>
                        <a:t>38.4615</a:t>
                      </a:r>
                      <a:endParaRPr sz="1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65" name="Google Shape;165;p25"/>
          <p:cNvSpPr txBox="1"/>
          <p:nvPr/>
        </p:nvSpPr>
        <p:spPr>
          <a:xfrm>
            <a:off x="5374200" y="1779350"/>
            <a:ext cx="706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highlight>
                  <a:schemeClr val="lt1"/>
                </a:highlight>
              </a:rPr>
              <a:t>13</a:t>
            </a:r>
            <a:endParaRPr b="1" sz="1900">
              <a:highlight>
                <a:schemeClr val="lt1"/>
              </a:highlight>
            </a:endParaRPr>
          </a:p>
        </p:txBody>
      </p:sp>
      <p:sp>
        <p:nvSpPr>
          <p:cNvPr id="166" name="Google Shape;166;p25"/>
          <p:cNvSpPr txBox="1"/>
          <p:nvPr/>
        </p:nvSpPr>
        <p:spPr>
          <a:xfrm>
            <a:off x="6975600" y="1779350"/>
            <a:ext cx="706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highlight>
                  <a:schemeClr val="lt1"/>
                </a:highlight>
              </a:rPr>
              <a:t>1</a:t>
            </a:r>
            <a:endParaRPr b="1" sz="1900">
              <a:highlight>
                <a:schemeClr val="lt1"/>
              </a:highlight>
            </a:endParaRPr>
          </a:p>
          <a:p>
            <a:pPr indent="0" lvl="0" marL="0" rtl="0" algn="l">
              <a:spcBef>
                <a:spcPts val="0"/>
              </a:spcBef>
              <a:spcAft>
                <a:spcPts val="0"/>
              </a:spcAft>
              <a:buNone/>
            </a:pPr>
            <a:r>
              <a:t/>
            </a:r>
            <a:endParaRPr b="1" sz="1900">
              <a:highlight>
                <a:schemeClr val="lt1"/>
              </a:highlight>
            </a:endParaRPr>
          </a:p>
        </p:txBody>
      </p:sp>
      <p:sp>
        <p:nvSpPr>
          <p:cNvPr id="167" name="Google Shape;167;p25"/>
          <p:cNvSpPr txBox="1"/>
          <p:nvPr/>
        </p:nvSpPr>
        <p:spPr>
          <a:xfrm>
            <a:off x="5455650" y="3187650"/>
            <a:ext cx="706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highlight>
                  <a:schemeClr val="lt1"/>
                </a:highlight>
              </a:rPr>
              <a:t>1</a:t>
            </a:r>
            <a:endParaRPr b="1" sz="1900">
              <a:highlight>
                <a:schemeClr val="lt1"/>
              </a:highlight>
            </a:endParaRPr>
          </a:p>
          <a:p>
            <a:pPr indent="0" lvl="0" marL="0" rtl="0" algn="l">
              <a:spcBef>
                <a:spcPts val="0"/>
              </a:spcBef>
              <a:spcAft>
                <a:spcPts val="0"/>
              </a:spcAft>
              <a:buNone/>
            </a:pPr>
            <a:r>
              <a:t/>
            </a:r>
            <a:endParaRPr b="1" sz="1900">
              <a:highlight>
                <a:schemeClr val="lt1"/>
              </a:highlight>
            </a:endParaRPr>
          </a:p>
        </p:txBody>
      </p:sp>
      <p:sp>
        <p:nvSpPr>
          <p:cNvPr id="168" name="Google Shape;168;p25"/>
          <p:cNvSpPr txBox="1"/>
          <p:nvPr/>
        </p:nvSpPr>
        <p:spPr>
          <a:xfrm>
            <a:off x="6975600" y="3187650"/>
            <a:ext cx="706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highlight>
                  <a:schemeClr val="lt1"/>
                </a:highlight>
              </a:rPr>
              <a:t>9</a:t>
            </a:r>
            <a:endParaRPr b="1" sz="1900">
              <a:highlight>
                <a:schemeClr val="lt1"/>
              </a:highlight>
            </a:endParaRPr>
          </a:p>
          <a:p>
            <a:pPr indent="0" lvl="0" marL="0" rtl="0" algn="l">
              <a:spcBef>
                <a:spcPts val="0"/>
              </a:spcBef>
              <a:spcAft>
                <a:spcPts val="0"/>
              </a:spcAft>
              <a:buNone/>
            </a:pPr>
            <a:r>
              <a:t/>
            </a:r>
            <a:endParaRPr b="1" sz="1900">
              <a:highlight>
                <a:schemeClr val="lt1"/>
              </a:highlight>
            </a:endParaRPr>
          </a:p>
        </p:txBody>
      </p:sp>
      <p:sp>
        <p:nvSpPr>
          <p:cNvPr id="169" name="Google Shape;169;p25"/>
          <p:cNvSpPr txBox="1"/>
          <p:nvPr/>
        </p:nvSpPr>
        <p:spPr>
          <a:xfrm>
            <a:off x="4786625" y="4443550"/>
            <a:ext cx="3453000" cy="46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Dense Net 121 performance matrix</a:t>
            </a:r>
            <a:endParaRPr/>
          </a:p>
          <a:p>
            <a:pPr indent="0" lvl="0" marL="0" rtl="0" algn="ct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Times New Roman"/>
                <a:ea typeface="Times New Roman"/>
                <a:cs typeface="Times New Roman"/>
                <a:sym typeface="Times New Roman"/>
              </a:rPr>
              <a:t>Conclusion</a:t>
            </a:r>
            <a:endParaRPr b="1">
              <a:latin typeface="Times New Roman"/>
              <a:ea typeface="Times New Roman"/>
              <a:cs typeface="Times New Roman"/>
              <a:sym typeface="Times New Roman"/>
            </a:endParaRPr>
          </a:p>
        </p:txBody>
      </p:sp>
      <p:sp>
        <p:nvSpPr>
          <p:cNvPr id="175" name="Google Shape;175;p26"/>
          <p:cNvSpPr txBox="1"/>
          <p:nvPr>
            <p:ph idx="1" type="body"/>
          </p:nvPr>
        </p:nvSpPr>
        <p:spPr>
          <a:xfrm>
            <a:off x="311700" y="1353675"/>
            <a:ext cx="8520600" cy="2926200"/>
          </a:xfrm>
          <a:prstGeom prst="rect">
            <a:avLst/>
          </a:prstGeom>
        </p:spPr>
        <p:txBody>
          <a:bodyPr anchorCtr="0" anchor="t" bIns="91425" lIns="91425" spcFirstLastPara="1" rIns="91425" wrap="square" tIns="91425">
            <a:normAutofit/>
          </a:bodyPr>
          <a:lstStyle/>
          <a:p>
            <a:pPr indent="-355600" lvl="0" marL="457200" rtl="0" algn="l">
              <a:lnSpc>
                <a:spcPct val="15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We utilized the </a:t>
            </a:r>
            <a:r>
              <a:rPr b="1" lang="en" sz="2000">
                <a:solidFill>
                  <a:schemeClr val="dk1"/>
                </a:solidFill>
                <a:latin typeface="Times New Roman"/>
                <a:ea typeface="Times New Roman"/>
                <a:cs typeface="Times New Roman"/>
                <a:sym typeface="Times New Roman"/>
              </a:rPr>
              <a:t>Guava Thermal Image Dataset</a:t>
            </a:r>
            <a:r>
              <a:rPr lang="en" sz="2000">
                <a:solidFill>
                  <a:schemeClr val="dk1"/>
                </a:solidFill>
                <a:latin typeface="Times New Roman"/>
                <a:ea typeface="Times New Roman"/>
                <a:cs typeface="Times New Roman"/>
                <a:sym typeface="Times New Roman"/>
              </a:rPr>
              <a:t> to perform </a:t>
            </a:r>
            <a:r>
              <a:rPr b="1" lang="en" sz="2000">
                <a:solidFill>
                  <a:schemeClr val="dk1"/>
                </a:solidFill>
                <a:latin typeface="Times New Roman"/>
                <a:ea typeface="Times New Roman"/>
                <a:cs typeface="Times New Roman"/>
                <a:sym typeface="Times New Roman"/>
              </a:rPr>
              <a:t>classification</a:t>
            </a:r>
            <a:r>
              <a:rPr lang="en" sz="2000">
                <a:solidFill>
                  <a:schemeClr val="dk1"/>
                </a:solidFill>
                <a:latin typeface="Times New Roman"/>
                <a:ea typeface="Times New Roman"/>
                <a:cs typeface="Times New Roman"/>
                <a:sym typeface="Times New Roman"/>
              </a:rPr>
              <a:t>, distinguishing between ripe and unripe specimens using both Machine Learning (</a:t>
            </a:r>
            <a:r>
              <a:rPr b="1" lang="en" sz="2000">
                <a:solidFill>
                  <a:schemeClr val="dk1"/>
                </a:solidFill>
                <a:latin typeface="Times New Roman"/>
                <a:ea typeface="Times New Roman"/>
                <a:cs typeface="Times New Roman"/>
                <a:sym typeface="Times New Roman"/>
              </a:rPr>
              <a:t>ML</a:t>
            </a:r>
            <a:r>
              <a:rPr lang="en" sz="2000">
                <a:solidFill>
                  <a:schemeClr val="dk1"/>
                </a:solidFill>
                <a:latin typeface="Times New Roman"/>
                <a:ea typeface="Times New Roman"/>
                <a:cs typeface="Times New Roman"/>
                <a:sym typeface="Times New Roman"/>
              </a:rPr>
              <a:t>) and Deep Learning (</a:t>
            </a:r>
            <a:r>
              <a:rPr b="1" lang="en" sz="2000">
                <a:solidFill>
                  <a:schemeClr val="dk1"/>
                </a:solidFill>
                <a:latin typeface="Times New Roman"/>
                <a:ea typeface="Times New Roman"/>
                <a:cs typeface="Times New Roman"/>
                <a:sym typeface="Times New Roman"/>
              </a:rPr>
              <a:t>DL</a:t>
            </a:r>
            <a:r>
              <a:rPr lang="en" sz="2000">
                <a:solidFill>
                  <a:schemeClr val="dk1"/>
                </a:solidFill>
                <a:latin typeface="Times New Roman"/>
                <a:ea typeface="Times New Roman"/>
                <a:cs typeface="Times New Roman"/>
                <a:sym typeface="Times New Roman"/>
              </a:rPr>
              <a:t>) models.</a:t>
            </a:r>
            <a:endParaRPr sz="2000">
              <a:solidFill>
                <a:schemeClr val="dk1"/>
              </a:solidFill>
              <a:latin typeface="Times New Roman"/>
              <a:ea typeface="Times New Roman"/>
              <a:cs typeface="Times New Roman"/>
              <a:sym typeface="Times New Roman"/>
            </a:endParaRPr>
          </a:p>
          <a:p>
            <a:pPr indent="-355600" lvl="0" marL="457200" rtl="0" algn="l">
              <a:lnSpc>
                <a:spcPct val="15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In the realm of ML, </a:t>
            </a:r>
            <a:r>
              <a:rPr b="1" lang="en" sz="2000">
                <a:solidFill>
                  <a:schemeClr val="dk1"/>
                </a:solidFill>
                <a:latin typeface="Times New Roman"/>
                <a:ea typeface="Times New Roman"/>
                <a:cs typeface="Times New Roman"/>
                <a:sym typeface="Times New Roman"/>
              </a:rPr>
              <a:t>Logistic Regression(LR) </a:t>
            </a:r>
            <a:r>
              <a:rPr lang="en" sz="2000">
                <a:solidFill>
                  <a:schemeClr val="dk1"/>
                </a:solidFill>
                <a:latin typeface="Times New Roman"/>
                <a:ea typeface="Times New Roman"/>
                <a:cs typeface="Times New Roman"/>
                <a:sym typeface="Times New Roman"/>
              </a:rPr>
              <a:t>and </a:t>
            </a:r>
            <a:r>
              <a:rPr b="1" lang="en" sz="2000">
                <a:solidFill>
                  <a:schemeClr val="dk1"/>
                </a:solidFill>
                <a:latin typeface="Times New Roman"/>
                <a:ea typeface="Times New Roman"/>
                <a:cs typeface="Times New Roman"/>
                <a:sym typeface="Times New Roman"/>
              </a:rPr>
              <a:t>Support Vector Machine</a:t>
            </a:r>
            <a:r>
              <a:rPr lang="en" sz="2000">
                <a:solidFill>
                  <a:schemeClr val="dk1"/>
                </a:solidFill>
                <a:latin typeface="Times New Roman"/>
                <a:ea typeface="Times New Roman"/>
                <a:cs typeface="Times New Roman"/>
                <a:sym typeface="Times New Roman"/>
              </a:rPr>
              <a:t> (SVM) models achieved an accuracy rate of </a:t>
            </a:r>
            <a:r>
              <a:rPr b="1" lang="en" sz="2000">
                <a:solidFill>
                  <a:schemeClr val="dk1"/>
                </a:solidFill>
                <a:latin typeface="Times New Roman"/>
                <a:ea typeface="Times New Roman"/>
                <a:cs typeface="Times New Roman"/>
                <a:sym typeface="Times New Roman"/>
              </a:rPr>
              <a:t>88%</a:t>
            </a:r>
            <a:r>
              <a:rPr lang="en" sz="2000">
                <a:solidFill>
                  <a:schemeClr val="dk1"/>
                </a:solidFill>
                <a:latin typeface="Times New Roman"/>
                <a:ea typeface="Times New Roman"/>
                <a:cs typeface="Times New Roman"/>
                <a:sym typeface="Times New Roman"/>
              </a:rPr>
              <a:t>, while the </a:t>
            </a:r>
            <a:r>
              <a:rPr b="1" lang="en" sz="2000">
                <a:solidFill>
                  <a:schemeClr val="dk1"/>
                </a:solidFill>
                <a:latin typeface="Times New Roman"/>
                <a:ea typeface="Times New Roman"/>
                <a:cs typeface="Times New Roman"/>
                <a:sym typeface="Times New Roman"/>
              </a:rPr>
              <a:t>DenseNet121 </a:t>
            </a:r>
            <a:r>
              <a:rPr lang="en" sz="2000">
                <a:solidFill>
                  <a:schemeClr val="dk1"/>
                </a:solidFill>
                <a:latin typeface="Times New Roman"/>
                <a:ea typeface="Times New Roman"/>
                <a:cs typeface="Times New Roman"/>
                <a:sym typeface="Times New Roman"/>
              </a:rPr>
              <a:t>DL model achieved an even higher accuracy of </a:t>
            </a:r>
            <a:r>
              <a:rPr b="1" lang="en" sz="2000">
                <a:solidFill>
                  <a:schemeClr val="dk1"/>
                </a:solidFill>
                <a:latin typeface="Times New Roman"/>
                <a:ea typeface="Times New Roman"/>
                <a:cs typeface="Times New Roman"/>
                <a:sym typeface="Times New Roman"/>
              </a:rPr>
              <a:t>91%</a:t>
            </a:r>
            <a:r>
              <a:rPr lang="en" sz="2000">
                <a:solidFill>
                  <a:schemeClr val="dk1"/>
                </a:solidFill>
                <a:latin typeface="Times New Roman"/>
                <a:ea typeface="Times New Roman"/>
                <a:cs typeface="Times New Roman"/>
                <a:sym typeface="Times New Roman"/>
              </a:rPr>
              <a:t>.</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grpSp>
        <p:nvGrpSpPr>
          <p:cNvPr id="180" name="Google Shape;180;p27"/>
          <p:cNvGrpSpPr/>
          <p:nvPr/>
        </p:nvGrpSpPr>
        <p:grpSpPr>
          <a:xfrm flipH="1">
            <a:off x="5342615" y="2285550"/>
            <a:ext cx="3685611" cy="1047300"/>
            <a:chOff x="407474" y="1847845"/>
            <a:chExt cx="3391875" cy="1047300"/>
          </a:xfrm>
        </p:grpSpPr>
        <p:sp>
          <p:nvSpPr>
            <p:cNvPr id="181" name="Google Shape;181;p27"/>
            <p:cNvSpPr txBox="1"/>
            <p:nvPr/>
          </p:nvSpPr>
          <p:spPr>
            <a:xfrm>
              <a:off x="407474" y="1847845"/>
              <a:ext cx="2491500" cy="104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latin typeface="Roboto"/>
                  <a:ea typeface="Roboto"/>
                  <a:cs typeface="Roboto"/>
                  <a:sym typeface="Roboto"/>
                </a:rPr>
                <a:t>Stage 2</a:t>
              </a:r>
              <a:endParaRPr b="1" sz="1500">
                <a:latin typeface="Roboto"/>
                <a:ea typeface="Roboto"/>
                <a:cs typeface="Roboto"/>
                <a:sym typeface="Roboto"/>
              </a:endParaRPr>
            </a:p>
            <a:p>
              <a:pPr indent="0" lvl="0" marL="0" rtl="0" algn="l">
                <a:spcBef>
                  <a:spcPts val="0"/>
                </a:spcBef>
                <a:spcAft>
                  <a:spcPts val="0"/>
                </a:spcAft>
                <a:buNone/>
              </a:pPr>
              <a:r>
                <a:t/>
              </a:r>
              <a:endParaRPr b="1" sz="1200">
                <a:latin typeface="Roboto"/>
                <a:ea typeface="Roboto"/>
                <a:cs typeface="Roboto"/>
                <a:sym typeface="Roboto"/>
              </a:endParaRPr>
            </a:p>
            <a:p>
              <a:pPr indent="-304800" lvl="0" marL="457200" rtl="0" algn="just">
                <a:lnSpc>
                  <a:spcPct val="115000"/>
                </a:lnSpc>
                <a:spcBef>
                  <a:spcPts val="0"/>
                </a:spcBef>
                <a:spcAft>
                  <a:spcPts val="0"/>
                </a:spcAft>
                <a:buClr>
                  <a:srgbClr val="000000"/>
                </a:buClr>
                <a:buSzPts val="1200"/>
                <a:buFont typeface="Roboto"/>
                <a:buChar char="●"/>
              </a:pPr>
              <a:r>
                <a:rPr lang="en" sz="1200">
                  <a:latin typeface="Roboto"/>
                  <a:ea typeface="Roboto"/>
                  <a:cs typeface="Roboto"/>
                  <a:sym typeface="Roboto"/>
                </a:rPr>
                <a:t>Online Dataset(GUAVA)</a:t>
              </a:r>
              <a:endParaRPr sz="1200">
                <a:solidFill>
                  <a:srgbClr val="000000"/>
                </a:solidFill>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lang="en" sz="1200">
                  <a:latin typeface="Roboto"/>
                  <a:ea typeface="Roboto"/>
                  <a:cs typeface="Roboto"/>
                  <a:sym typeface="Roboto"/>
                </a:rPr>
                <a:t>Object </a:t>
              </a:r>
              <a:r>
                <a:rPr lang="en" sz="1200">
                  <a:solidFill>
                    <a:srgbClr val="000000"/>
                  </a:solidFill>
                  <a:latin typeface="Roboto"/>
                  <a:ea typeface="Roboto"/>
                  <a:cs typeface="Roboto"/>
                  <a:sym typeface="Roboto"/>
                </a:rPr>
                <a:t>detection using </a:t>
              </a:r>
              <a:r>
                <a:rPr lang="en" sz="1200">
                  <a:latin typeface="Roboto"/>
                  <a:ea typeface="Roboto"/>
                  <a:cs typeface="Roboto"/>
                  <a:sym typeface="Roboto"/>
                </a:rPr>
                <a:t>YOLO v8 by Transfer Learning.</a:t>
              </a:r>
              <a:endParaRPr sz="600">
                <a:solidFill>
                  <a:srgbClr val="000000"/>
                </a:solidFill>
                <a:latin typeface="Roboto"/>
                <a:ea typeface="Roboto"/>
                <a:cs typeface="Roboto"/>
                <a:sym typeface="Roboto"/>
              </a:endParaRPr>
            </a:p>
          </p:txBody>
        </p:sp>
        <p:cxnSp>
          <p:nvCxnSpPr>
            <p:cNvPr id="182" name="Google Shape;182;p27"/>
            <p:cNvCxnSpPr/>
            <p:nvPr/>
          </p:nvCxnSpPr>
          <p:spPr>
            <a:xfrm rot="10800000">
              <a:off x="3046949" y="2215320"/>
              <a:ext cx="752400" cy="0"/>
            </a:xfrm>
            <a:prstGeom prst="straightConnector1">
              <a:avLst/>
            </a:prstGeom>
            <a:noFill/>
            <a:ln cap="flat" cmpd="sng" w="9525">
              <a:solidFill>
                <a:srgbClr val="C2C2C2"/>
              </a:solidFill>
              <a:prstDash val="solid"/>
              <a:round/>
              <a:headEnd len="sm" w="sm" type="none"/>
              <a:tailEnd len="sm" w="sm" type="none"/>
            </a:ln>
          </p:spPr>
        </p:cxnSp>
        <p:sp>
          <p:nvSpPr>
            <p:cNvPr id="183" name="Google Shape;183;p27"/>
            <p:cNvSpPr/>
            <p:nvPr/>
          </p:nvSpPr>
          <p:spPr>
            <a:xfrm>
              <a:off x="3020371" y="2111851"/>
              <a:ext cx="198600" cy="198300"/>
            </a:xfrm>
            <a:prstGeom prst="ellipse">
              <a:avLst/>
            </a:prstGeom>
            <a:solidFill>
              <a:srgbClr val="7F20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7"/>
            <p:cNvSpPr txBox="1"/>
            <p:nvPr/>
          </p:nvSpPr>
          <p:spPr>
            <a:xfrm>
              <a:off x="2999617" y="2051434"/>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2</a:t>
              </a:r>
              <a:endParaRPr>
                <a:solidFill>
                  <a:srgbClr val="FFFFFF"/>
                </a:solidFill>
              </a:endParaRPr>
            </a:p>
          </p:txBody>
        </p:sp>
      </p:grpSp>
      <p:grpSp>
        <p:nvGrpSpPr>
          <p:cNvPr id="185" name="Google Shape;185;p27"/>
          <p:cNvGrpSpPr/>
          <p:nvPr/>
        </p:nvGrpSpPr>
        <p:grpSpPr>
          <a:xfrm>
            <a:off x="274600" y="2955925"/>
            <a:ext cx="2924179" cy="1047300"/>
            <a:chOff x="1253055" y="1880370"/>
            <a:chExt cx="2924179" cy="1047300"/>
          </a:xfrm>
        </p:grpSpPr>
        <p:sp>
          <p:nvSpPr>
            <p:cNvPr id="186" name="Google Shape;186;p27"/>
            <p:cNvSpPr txBox="1"/>
            <p:nvPr/>
          </p:nvSpPr>
          <p:spPr>
            <a:xfrm>
              <a:off x="1253055" y="1880370"/>
              <a:ext cx="1681800" cy="104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latin typeface="Roboto"/>
                  <a:ea typeface="Roboto"/>
                  <a:cs typeface="Roboto"/>
                  <a:sym typeface="Roboto"/>
                </a:rPr>
                <a:t>      Stage 1</a:t>
              </a:r>
              <a:endParaRPr b="1" sz="1500">
                <a:latin typeface="Roboto"/>
                <a:ea typeface="Roboto"/>
                <a:cs typeface="Roboto"/>
                <a:sym typeface="Roboto"/>
              </a:endParaRPr>
            </a:p>
            <a:p>
              <a:pPr indent="0" lvl="0" marL="0" rtl="0" algn="l">
                <a:spcBef>
                  <a:spcPts val="0"/>
                </a:spcBef>
                <a:spcAft>
                  <a:spcPts val="0"/>
                </a:spcAft>
                <a:buNone/>
              </a:pPr>
              <a:r>
                <a:t/>
              </a:r>
              <a:endParaRPr b="1" sz="10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Literature</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Data Collection</a:t>
              </a:r>
              <a:endParaRPr b="1" sz="800">
                <a:latin typeface="Roboto"/>
                <a:ea typeface="Roboto"/>
                <a:cs typeface="Roboto"/>
                <a:sym typeface="Roboto"/>
              </a:endParaRPr>
            </a:p>
          </p:txBody>
        </p:sp>
        <p:cxnSp>
          <p:nvCxnSpPr>
            <p:cNvPr id="187" name="Google Shape;187;p27"/>
            <p:cNvCxnSpPr/>
            <p:nvPr/>
          </p:nvCxnSpPr>
          <p:spPr>
            <a:xfrm rot="10800000">
              <a:off x="3046834" y="2215329"/>
              <a:ext cx="1130400" cy="0"/>
            </a:xfrm>
            <a:prstGeom prst="straightConnector1">
              <a:avLst/>
            </a:prstGeom>
            <a:noFill/>
            <a:ln cap="flat" cmpd="sng" w="9525">
              <a:solidFill>
                <a:srgbClr val="C2C2C2"/>
              </a:solidFill>
              <a:prstDash val="solid"/>
              <a:round/>
              <a:headEnd len="sm" w="sm" type="none"/>
              <a:tailEnd len="sm" w="sm" type="none"/>
            </a:ln>
          </p:spPr>
        </p:cxnSp>
        <p:sp>
          <p:nvSpPr>
            <p:cNvPr id="188" name="Google Shape;188;p27"/>
            <p:cNvSpPr/>
            <p:nvPr/>
          </p:nvSpPr>
          <p:spPr>
            <a:xfrm>
              <a:off x="3020371" y="2111851"/>
              <a:ext cx="198600" cy="198300"/>
            </a:xfrm>
            <a:prstGeom prst="ellipse">
              <a:avLst/>
            </a:prstGeom>
            <a:solidFill>
              <a:srgbClr val="9225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7"/>
            <p:cNvSpPr txBox="1"/>
            <p:nvPr/>
          </p:nvSpPr>
          <p:spPr>
            <a:xfrm>
              <a:off x="2995927" y="2051434"/>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1</a:t>
              </a:r>
              <a:endParaRPr>
                <a:solidFill>
                  <a:srgbClr val="FFFFFF"/>
                </a:solidFill>
              </a:endParaRPr>
            </a:p>
          </p:txBody>
        </p:sp>
      </p:grpSp>
      <p:grpSp>
        <p:nvGrpSpPr>
          <p:cNvPr id="190" name="Google Shape;190;p27"/>
          <p:cNvGrpSpPr/>
          <p:nvPr/>
        </p:nvGrpSpPr>
        <p:grpSpPr>
          <a:xfrm>
            <a:off x="2810286" y="1079225"/>
            <a:ext cx="3509166" cy="3251991"/>
            <a:chOff x="3217473" y="1225350"/>
            <a:chExt cx="3118150" cy="3159727"/>
          </a:xfrm>
        </p:grpSpPr>
        <p:sp>
          <p:nvSpPr>
            <p:cNvPr id="191" name="Google Shape;191;p27"/>
            <p:cNvSpPr/>
            <p:nvPr/>
          </p:nvSpPr>
          <p:spPr>
            <a:xfrm>
              <a:off x="3579175" y="2711400"/>
              <a:ext cx="2396410" cy="97116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a:effectLst>
              <a:outerShdw blurRad="57150" rotWithShape="0" algn="bl" dir="5400000" dist="19050">
                <a:srgbClr val="000000">
                  <a:alpha val="50000"/>
                </a:srgbClr>
              </a:outerShdw>
            </a:effectLst>
          </p:spPr>
        </p:sp>
        <p:sp>
          <p:nvSpPr>
            <p:cNvPr id="192" name="Google Shape;192;p27"/>
            <p:cNvSpPr/>
            <p:nvPr/>
          </p:nvSpPr>
          <p:spPr>
            <a:xfrm>
              <a:off x="3730755" y="2527208"/>
              <a:ext cx="2079127" cy="837209"/>
            </a:xfrm>
            <a:custGeom>
              <a:rect b="b" l="l" r="r" t="t"/>
              <a:pathLst>
                <a:path extrusionOk="0" h="16300" w="49248">
                  <a:moveTo>
                    <a:pt x="0" y="7554"/>
                  </a:moveTo>
                  <a:lnTo>
                    <a:pt x="24649" y="16300"/>
                  </a:lnTo>
                  <a:lnTo>
                    <a:pt x="49248" y="7604"/>
                  </a:lnTo>
                  <a:lnTo>
                    <a:pt x="24599" y="0"/>
                  </a:lnTo>
                  <a:close/>
                </a:path>
              </a:pathLst>
            </a:custGeom>
            <a:solidFill>
              <a:srgbClr val="D9D9D9"/>
            </a:solidFill>
            <a:ln>
              <a:noFill/>
            </a:ln>
            <a:effectLst>
              <a:outerShdw blurRad="57150" rotWithShape="0" algn="bl" dir="5400000" dist="19050">
                <a:srgbClr val="000000">
                  <a:alpha val="50000"/>
                </a:srgbClr>
              </a:outerShdw>
            </a:effectLst>
          </p:spPr>
        </p:sp>
        <p:sp>
          <p:nvSpPr>
            <p:cNvPr id="193" name="Google Shape;193;p27"/>
            <p:cNvSpPr/>
            <p:nvPr/>
          </p:nvSpPr>
          <p:spPr>
            <a:xfrm>
              <a:off x="3946479" y="2252239"/>
              <a:ext cx="1647477" cy="663383"/>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a:effectLst>
              <a:outerShdw blurRad="57150" rotWithShape="0" algn="bl" dir="5400000" dist="19050">
                <a:srgbClr val="000000">
                  <a:alpha val="50000"/>
                </a:srgbClr>
              </a:outerShdw>
            </a:effectLst>
          </p:spPr>
        </p:sp>
        <p:sp>
          <p:nvSpPr>
            <p:cNvPr id="194" name="Google Shape;194;p27"/>
            <p:cNvSpPr/>
            <p:nvPr/>
          </p:nvSpPr>
          <p:spPr>
            <a:xfrm>
              <a:off x="4265445" y="1828277"/>
              <a:ext cx="1014014" cy="416547"/>
            </a:xfrm>
            <a:custGeom>
              <a:rect b="b" l="l" r="r" t="t"/>
              <a:pathLst>
                <a:path extrusionOk="0" h="8150" w="24053">
                  <a:moveTo>
                    <a:pt x="0" y="3827"/>
                  </a:moveTo>
                  <a:lnTo>
                    <a:pt x="11976" y="8150"/>
                  </a:lnTo>
                  <a:lnTo>
                    <a:pt x="24053" y="3827"/>
                  </a:lnTo>
                  <a:lnTo>
                    <a:pt x="12126" y="0"/>
                  </a:lnTo>
                  <a:close/>
                </a:path>
              </a:pathLst>
            </a:custGeom>
            <a:solidFill>
              <a:srgbClr val="D9D9D9"/>
            </a:solidFill>
            <a:ln>
              <a:noFill/>
            </a:ln>
            <a:effectLst>
              <a:outerShdw blurRad="57150" rotWithShape="0" algn="bl" dir="5400000" dist="19050">
                <a:srgbClr val="000000">
                  <a:alpha val="50000"/>
                </a:srgbClr>
              </a:outerShdw>
            </a:effectLst>
          </p:spPr>
        </p:sp>
        <p:sp>
          <p:nvSpPr>
            <p:cNvPr id="195" name="Google Shape;195;p27"/>
            <p:cNvSpPr/>
            <p:nvPr/>
          </p:nvSpPr>
          <p:spPr>
            <a:xfrm>
              <a:off x="3217473" y="3154705"/>
              <a:ext cx="1559116" cy="1230372"/>
            </a:xfrm>
            <a:custGeom>
              <a:rect b="b" l="l" r="r" t="t"/>
              <a:pathLst>
                <a:path extrusionOk="0" h="20822" w="31954">
                  <a:moveTo>
                    <a:pt x="7355" y="0"/>
                  </a:moveTo>
                  <a:lnTo>
                    <a:pt x="31954" y="8796"/>
                  </a:lnTo>
                  <a:lnTo>
                    <a:pt x="31954" y="20822"/>
                  </a:lnTo>
                  <a:lnTo>
                    <a:pt x="0" y="8895"/>
                  </a:lnTo>
                  <a:close/>
                </a:path>
              </a:pathLst>
            </a:custGeom>
            <a:solidFill>
              <a:srgbClr val="551561"/>
            </a:solidFill>
            <a:ln>
              <a:noFill/>
            </a:ln>
            <a:effectLst>
              <a:outerShdw blurRad="57150" rotWithShape="0" algn="bl" dir="5400000" dist="19050">
                <a:srgbClr val="000000">
                  <a:alpha val="50000"/>
                </a:srgbClr>
              </a:outerShdw>
            </a:effectLst>
          </p:spPr>
        </p:sp>
        <p:sp>
          <p:nvSpPr>
            <p:cNvPr id="196" name="Google Shape;196;p27"/>
            <p:cNvSpPr/>
            <p:nvPr/>
          </p:nvSpPr>
          <p:spPr>
            <a:xfrm>
              <a:off x="3790596" y="2554725"/>
              <a:ext cx="982143" cy="653205"/>
            </a:xfrm>
            <a:custGeom>
              <a:rect b="b" l="l" r="r" t="t"/>
              <a:pathLst>
                <a:path extrusionOk="0" h="12771" w="23257">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a:effectLst>
              <a:outerShdw blurRad="57150" rotWithShape="0" algn="bl" dir="5400000" dist="19050">
                <a:srgbClr val="000000">
                  <a:alpha val="50000"/>
                </a:srgbClr>
              </a:outerShdw>
            </a:effectLst>
          </p:spPr>
        </p:sp>
        <p:sp>
          <p:nvSpPr>
            <p:cNvPr id="197" name="Google Shape;197;p27"/>
            <p:cNvSpPr/>
            <p:nvPr/>
          </p:nvSpPr>
          <p:spPr>
            <a:xfrm flipH="1">
              <a:off x="4770690" y="2554725"/>
              <a:ext cx="982143" cy="653205"/>
            </a:xfrm>
            <a:custGeom>
              <a:rect b="b" l="l" r="r" t="t"/>
              <a:pathLst>
                <a:path extrusionOk="0" h="12771" w="23257">
                  <a:moveTo>
                    <a:pt x="3727" y="0"/>
                  </a:moveTo>
                  <a:lnTo>
                    <a:pt x="0" y="4522"/>
                  </a:lnTo>
                  <a:lnTo>
                    <a:pt x="23257" y="12771"/>
                  </a:lnTo>
                  <a:lnTo>
                    <a:pt x="23257" y="7056"/>
                  </a:lnTo>
                  <a:close/>
                </a:path>
              </a:pathLst>
            </a:custGeom>
            <a:solidFill>
              <a:srgbClr val="F4B400"/>
            </a:solidFill>
            <a:ln>
              <a:noFill/>
            </a:ln>
            <a:effectLst>
              <a:outerShdw blurRad="57150" rotWithShape="0" algn="bl" dir="5400000" dist="19050">
                <a:srgbClr val="000000">
                  <a:alpha val="50000"/>
                </a:srgbClr>
              </a:outerShdw>
            </a:effectLst>
          </p:spPr>
        </p:sp>
        <p:sp>
          <p:nvSpPr>
            <p:cNvPr id="198" name="Google Shape;198;p27"/>
            <p:cNvSpPr/>
            <p:nvPr/>
          </p:nvSpPr>
          <p:spPr>
            <a:xfrm>
              <a:off x="4002555" y="2023456"/>
              <a:ext cx="770191" cy="721896"/>
            </a:xfrm>
            <a:custGeom>
              <a:rect b="b" l="l" r="r" t="t"/>
              <a:pathLst>
                <a:path extrusionOk="0" h="14114" w="18238">
                  <a:moveTo>
                    <a:pt x="6262" y="0"/>
                  </a:moveTo>
                  <a:lnTo>
                    <a:pt x="18238" y="4324"/>
                  </a:lnTo>
                  <a:lnTo>
                    <a:pt x="18238" y="14114"/>
                  </a:lnTo>
                  <a:lnTo>
                    <a:pt x="0" y="7554"/>
                  </a:lnTo>
                  <a:close/>
                </a:path>
              </a:pathLst>
            </a:custGeom>
            <a:solidFill>
              <a:srgbClr val="551561"/>
            </a:solidFill>
            <a:ln>
              <a:noFill/>
            </a:ln>
            <a:effectLst>
              <a:outerShdw blurRad="57150" rotWithShape="0" algn="bl" dir="5400000" dist="19050">
                <a:srgbClr val="000000">
                  <a:alpha val="50000"/>
                </a:srgbClr>
              </a:outerShdw>
            </a:effectLst>
          </p:spPr>
        </p:sp>
        <p:sp>
          <p:nvSpPr>
            <p:cNvPr id="199" name="Google Shape;199;p27"/>
            <p:cNvSpPr/>
            <p:nvPr/>
          </p:nvSpPr>
          <p:spPr>
            <a:xfrm flipH="1">
              <a:off x="4770683" y="2023456"/>
              <a:ext cx="770191" cy="721896"/>
            </a:xfrm>
            <a:custGeom>
              <a:rect b="b" l="l" r="r" t="t"/>
              <a:pathLst>
                <a:path extrusionOk="0" h="14114" w="18238">
                  <a:moveTo>
                    <a:pt x="6262" y="0"/>
                  </a:moveTo>
                  <a:lnTo>
                    <a:pt x="18238" y="4324"/>
                  </a:lnTo>
                  <a:lnTo>
                    <a:pt x="18238" y="14114"/>
                  </a:lnTo>
                  <a:lnTo>
                    <a:pt x="0" y="7554"/>
                  </a:lnTo>
                  <a:close/>
                </a:path>
              </a:pathLst>
            </a:custGeom>
            <a:solidFill>
              <a:srgbClr val="761E86"/>
            </a:solidFill>
            <a:ln>
              <a:noFill/>
            </a:ln>
            <a:effectLst>
              <a:outerShdw blurRad="57150" rotWithShape="0" algn="bl" dir="5400000" dist="19050">
                <a:srgbClr val="000000">
                  <a:alpha val="50000"/>
                </a:srgbClr>
              </a:outerShdw>
            </a:effectLst>
          </p:spPr>
        </p:sp>
        <p:sp>
          <p:nvSpPr>
            <p:cNvPr id="200" name="Google Shape;200;p27"/>
            <p:cNvSpPr/>
            <p:nvPr/>
          </p:nvSpPr>
          <p:spPr>
            <a:xfrm>
              <a:off x="4323640" y="1225350"/>
              <a:ext cx="449116" cy="854010"/>
            </a:xfrm>
            <a:custGeom>
              <a:rect b="b" l="l" r="r" t="t"/>
              <a:pathLst>
                <a:path extrusionOk="0" h="16697" w="10635">
                  <a:moveTo>
                    <a:pt x="10635" y="0"/>
                  </a:moveTo>
                  <a:lnTo>
                    <a:pt x="0" y="12722"/>
                  </a:lnTo>
                  <a:lnTo>
                    <a:pt x="10635" y="16697"/>
                  </a:lnTo>
                  <a:close/>
                </a:path>
              </a:pathLst>
            </a:custGeom>
            <a:solidFill>
              <a:srgbClr val="551561"/>
            </a:solidFill>
            <a:ln>
              <a:noFill/>
            </a:ln>
            <a:effectLst>
              <a:outerShdw blurRad="57150" rotWithShape="0" algn="bl" dir="5400000" dist="19050">
                <a:srgbClr val="000000">
                  <a:alpha val="50000"/>
                </a:srgbClr>
              </a:outerShdw>
            </a:effectLst>
          </p:spPr>
        </p:sp>
        <p:sp>
          <p:nvSpPr>
            <p:cNvPr id="201" name="Google Shape;201;p27"/>
            <p:cNvSpPr/>
            <p:nvPr/>
          </p:nvSpPr>
          <p:spPr>
            <a:xfrm flipH="1">
              <a:off x="4770673" y="1225350"/>
              <a:ext cx="449116" cy="854010"/>
            </a:xfrm>
            <a:custGeom>
              <a:rect b="b" l="l" r="r" t="t"/>
              <a:pathLst>
                <a:path extrusionOk="0" h="16697" w="10635">
                  <a:moveTo>
                    <a:pt x="10635" y="0"/>
                  </a:moveTo>
                  <a:lnTo>
                    <a:pt x="0" y="12722"/>
                  </a:lnTo>
                  <a:lnTo>
                    <a:pt x="10635" y="16697"/>
                  </a:lnTo>
                  <a:close/>
                </a:path>
              </a:pathLst>
            </a:custGeom>
            <a:solidFill>
              <a:srgbClr val="701C7F"/>
            </a:solidFill>
            <a:ln>
              <a:noFill/>
            </a:ln>
            <a:effectLst>
              <a:outerShdw blurRad="57150" rotWithShape="0" algn="bl" dir="5400000" dist="19050">
                <a:srgbClr val="000000">
                  <a:alpha val="50000"/>
                </a:srgbClr>
              </a:outerShdw>
            </a:effectLst>
          </p:spPr>
        </p:sp>
        <p:sp>
          <p:nvSpPr>
            <p:cNvPr id="202" name="Google Shape;202;p27"/>
            <p:cNvSpPr/>
            <p:nvPr/>
          </p:nvSpPr>
          <p:spPr>
            <a:xfrm>
              <a:off x="3636034" y="2553603"/>
              <a:ext cx="1136642" cy="946913"/>
            </a:xfrm>
            <a:custGeom>
              <a:rect b="b" l="l" r="r" t="t"/>
              <a:pathLst>
                <a:path extrusionOk="0" h="46623" w="65016">
                  <a:moveTo>
                    <a:pt x="17858" y="0"/>
                  </a:moveTo>
                  <a:lnTo>
                    <a:pt x="0" y="22135"/>
                  </a:lnTo>
                  <a:lnTo>
                    <a:pt x="65016" y="46623"/>
                  </a:lnTo>
                  <a:lnTo>
                    <a:pt x="65016" y="17537"/>
                  </a:lnTo>
                  <a:close/>
                </a:path>
              </a:pathLst>
            </a:custGeom>
            <a:solidFill>
              <a:srgbClr val="551561"/>
            </a:solidFill>
            <a:ln>
              <a:noFill/>
            </a:ln>
            <a:effectLst>
              <a:outerShdw blurRad="57150" rotWithShape="0" algn="bl" dir="5400000" dist="19050">
                <a:srgbClr val="000000">
                  <a:alpha val="50000"/>
                </a:srgbClr>
              </a:outerShdw>
            </a:effectLst>
          </p:spPr>
        </p:sp>
        <p:sp>
          <p:nvSpPr>
            <p:cNvPr id="203" name="Google Shape;203;p27"/>
            <p:cNvSpPr/>
            <p:nvPr/>
          </p:nvSpPr>
          <p:spPr>
            <a:xfrm flipH="1">
              <a:off x="4770657" y="2555106"/>
              <a:ext cx="1136642" cy="946913"/>
            </a:xfrm>
            <a:custGeom>
              <a:rect b="b" l="l" r="r" t="t"/>
              <a:pathLst>
                <a:path extrusionOk="0" h="46623" w="65016">
                  <a:moveTo>
                    <a:pt x="17858" y="0"/>
                  </a:moveTo>
                  <a:lnTo>
                    <a:pt x="0" y="22135"/>
                  </a:lnTo>
                  <a:lnTo>
                    <a:pt x="65016" y="46623"/>
                  </a:lnTo>
                  <a:lnTo>
                    <a:pt x="65016" y="17537"/>
                  </a:lnTo>
                  <a:close/>
                </a:path>
              </a:pathLst>
            </a:custGeom>
            <a:solidFill>
              <a:srgbClr val="7F2090"/>
            </a:solidFill>
            <a:ln>
              <a:noFill/>
            </a:ln>
            <a:effectLst>
              <a:outerShdw blurRad="57150" rotWithShape="0" algn="bl" dir="5400000" dist="19050">
                <a:srgbClr val="000000">
                  <a:alpha val="50000"/>
                </a:srgbClr>
              </a:outerShdw>
            </a:effectLst>
          </p:spPr>
        </p:sp>
        <p:sp>
          <p:nvSpPr>
            <p:cNvPr id="204" name="Google Shape;204;p27"/>
            <p:cNvSpPr/>
            <p:nvPr/>
          </p:nvSpPr>
          <p:spPr>
            <a:xfrm flipH="1">
              <a:off x="4776508" y="3154705"/>
              <a:ext cx="1559116" cy="1230372"/>
            </a:xfrm>
            <a:custGeom>
              <a:rect b="b" l="l" r="r" t="t"/>
              <a:pathLst>
                <a:path extrusionOk="0" h="20822" w="31954">
                  <a:moveTo>
                    <a:pt x="7355" y="0"/>
                  </a:moveTo>
                  <a:lnTo>
                    <a:pt x="31954" y="8796"/>
                  </a:lnTo>
                  <a:lnTo>
                    <a:pt x="31954" y="20822"/>
                  </a:lnTo>
                  <a:lnTo>
                    <a:pt x="0" y="8895"/>
                  </a:lnTo>
                  <a:close/>
                </a:path>
              </a:pathLst>
            </a:custGeom>
            <a:solidFill>
              <a:srgbClr val="9225A5"/>
            </a:solidFill>
            <a:ln>
              <a:noFill/>
            </a:ln>
            <a:effectLst>
              <a:outerShdw blurRad="57150" rotWithShape="0" algn="bl" dir="5400000" dist="19050">
                <a:srgbClr val="000000">
                  <a:alpha val="50000"/>
                </a:srgbClr>
              </a:outerShdw>
            </a:effectLst>
          </p:spPr>
        </p:sp>
      </p:grpSp>
      <p:grpSp>
        <p:nvGrpSpPr>
          <p:cNvPr id="205" name="Google Shape;205;p27"/>
          <p:cNvGrpSpPr/>
          <p:nvPr/>
        </p:nvGrpSpPr>
        <p:grpSpPr>
          <a:xfrm>
            <a:off x="274601" y="1426000"/>
            <a:ext cx="3580652" cy="1047300"/>
            <a:chOff x="596582" y="1684230"/>
            <a:chExt cx="3580652" cy="1047300"/>
          </a:xfrm>
        </p:grpSpPr>
        <p:sp>
          <p:nvSpPr>
            <p:cNvPr id="206" name="Google Shape;206;p27"/>
            <p:cNvSpPr txBox="1"/>
            <p:nvPr/>
          </p:nvSpPr>
          <p:spPr>
            <a:xfrm>
              <a:off x="596582" y="1684230"/>
              <a:ext cx="2338200" cy="1047300"/>
            </a:xfrm>
            <a:prstGeom prst="rect">
              <a:avLst/>
            </a:prstGeom>
            <a:noFill/>
            <a:ln>
              <a:noFill/>
            </a:ln>
          </p:spPr>
          <p:txBody>
            <a:bodyPr anchorCtr="0" anchor="ctr" bIns="91425" lIns="91425" spcFirstLastPara="1" rIns="94750" wrap="square" tIns="91425">
              <a:noAutofit/>
            </a:bodyPr>
            <a:lstStyle/>
            <a:p>
              <a:pPr indent="0" lvl="0" marL="0" rtl="0" algn="l">
                <a:spcBef>
                  <a:spcPts val="0"/>
                </a:spcBef>
                <a:spcAft>
                  <a:spcPts val="0"/>
                </a:spcAft>
                <a:buNone/>
              </a:pPr>
              <a:r>
                <a:rPr b="1" lang="en" sz="1500">
                  <a:latin typeface="Roboto"/>
                  <a:ea typeface="Roboto"/>
                  <a:cs typeface="Roboto"/>
                  <a:sym typeface="Roboto"/>
                </a:rPr>
                <a:t>Stage 3</a:t>
              </a:r>
              <a:endParaRPr b="1" sz="1500">
                <a:latin typeface="Roboto"/>
                <a:ea typeface="Roboto"/>
                <a:cs typeface="Roboto"/>
                <a:sym typeface="Roboto"/>
              </a:endParaRPr>
            </a:p>
            <a:p>
              <a:pPr indent="0" lvl="0" marL="0" rtl="0" algn="l">
                <a:spcBef>
                  <a:spcPts val="0"/>
                </a:spcBef>
                <a:spcAft>
                  <a:spcPts val="0"/>
                </a:spcAft>
                <a:buNone/>
              </a:pPr>
              <a:r>
                <a:t/>
              </a:r>
              <a:endParaRPr b="1" sz="1200">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lang="en" sz="1200">
                  <a:latin typeface="Roboto"/>
                  <a:ea typeface="Roboto"/>
                  <a:cs typeface="Roboto"/>
                  <a:sym typeface="Roboto"/>
                </a:rPr>
                <a:t>Classification using ML models and CNN models </a:t>
              </a:r>
              <a:endParaRPr sz="1200">
                <a:latin typeface="Roboto"/>
                <a:ea typeface="Roboto"/>
                <a:cs typeface="Roboto"/>
                <a:sym typeface="Roboto"/>
              </a:endParaRPr>
            </a:p>
            <a:p>
              <a:pPr indent="-304800" lvl="0" marL="457200" rtl="0" algn="just">
                <a:lnSpc>
                  <a:spcPct val="115000"/>
                </a:lnSpc>
                <a:spcBef>
                  <a:spcPts val="0"/>
                </a:spcBef>
                <a:spcAft>
                  <a:spcPts val="0"/>
                </a:spcAft>
                <a:buClr>
                  <a:srgbClr val="000000"/>
                </a:buClr>
                <a:buSzPts val="1200"/>
                <a:buFont typeface="Roboto"/>
                <a:buChar char="●"/>
              </a:pPr>
              <a:r>
                <a:rPr lang="en" sz="1200">
                  <a:latin typeface="Roboto"/>
                  <a:ea typeface="Roboto"/>
                  <a:cs typeface="Roboto"/>
                  <a:sym typeface="Roboto"/>
                </a:rPr>
                <a:t>Comparing CNN models and ML models </a:t>
              </a:r>
              <a:endParaRPr sz="1200">
                <a:latin typeface="Roboto"/>
                <a:ea typeface="Roboto"/>
                <a:cs typeface="Roboto"/>
                <a:sym typeface="Roboto"/>
              </a:endParaRPr>
            </a:p>
            <a:p>
              <a:pPr indent="0" lvl="0" marL="0" rtl="0" algn="r">
                <a:spcBef>
                  <a:spcPts val="1600"/>
                </a:spcBef>
                <a:spcAft>
                  <a:spcPts val="1600"/>
                </a:spcAft>
                <a:buNone/>
              </a:pPr>
              <a:r>
                <a:t/>
              </a:r>
              <a:endParaRPr sz="800">
                <a:latin typeface="Roboto"/>
                <a:ea typeface="Roboto"/>
                <a:cs typeface="Roboto"/>
                <a:sym typeface="Roboto"/>
              </a:endParaRPr>
            </a:p>
          </p:txBody>
        </p:sp>
        <p:cxnSp>
          <p:nvCxnSpPr>
            <p:cNvPr id="207" name="Google Shape;207;p27"/>
            <p:cNvCxnSpPr/>
            <p:nvPr/>
          </p:nvCxnSpPr>
          <p:spPr>
            <a:xfrm rot="10800000">
              <a:off x="3046834" y="2215329"/>
              <a:ext cx="1130400" cy="0"/>
            </a:xfrm>
            <a:prstGeom prst="straightConnector1">
              <a:avLst/>
            </a:prstGeom>
            <a:noFill/>
            <a:ln cap="flat" cmpd="sng" w="9525">
              <a:solidFill>
                <a:srgbClr val="C2C2C2"/>
              </a:solidFill>
              <a:prstDash val="solid"/>
              <a:round/>
              <a:headEnd len="sm" w="sm" type="none"/>
              <a:tailEnd len="sm" w="sm" type="none"/>
            </a:ln>
          </p:spPr>
        </p:cxnSp>
        <p:sp>
          <p:nvSpPr>
            <p:cNvPr id="208" name="Google Shape;208;p27"/>
            <p:cNvSpPr/>
            <p:nvPr/>
          </p:nvSpPr>
          <p:spPr>
            <a:xfrm>
              <a:off x="3020371" y="2111851"/>
              <a:ext cx="198600" cy="198300"/>
            </a:xfrm>
            <a:prstGeom prst="ellipse">
              <a:avLst/>
            </a:prstGeom>
            <a:solidFill>
              <a:srgbClr val="761E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7"/>
            <p:cNvSpPr txBox="1"/>
            <p:nvPr/>
          </p:nvSpPr>
          <p:spPr>
            <a:xfrm>
              <a:off x="2995927" y="2051434"/>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3</a:t>
              </a:r>
              <a:endParaRPr>
                <a:solidFill>
                  <a:srgbClr val="FFFFFF"/>
                </a:solidFill>
              </a:endParaRPr>
            </a:p>
          </p:txBody>
        </p:sp>
      </p:grpSp>
      <p:sp>
        <p:nvSpPr>
          <p:cNvPr id="210" name="Google Shape;210;p27"/>
          <p:cNvSpPr txBox="1"/>
          <p:nvPr/>
        </p:nvSpPr>
        <p:spPr>
          <a:xfrm>
            <a:off x="6442825" y="1352225"/>
            <a:ext cx="276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grpSp>
        <p:nvGrpSpPr>
          <p:cNvPr id="211" name="Google Shape;211;p27"/>
          <p:cNvGrpSpPr/>
          <p:nvPr/>
        </p:nvGrpSpPr>
        <p:grpSpPr>
          <a:xfrm flipH="1">
            <a:off x="4766325" y="817850"/>
            <a:ext cx="4069449" cy="1047300"/>
            <a:chOff x="518499" y="1684220"/>
            <a:chExt cx="4069449" cy="1047300"/>
          </a:xfrm>
        </p:grpSpPr>
        <p:sp>
          <p:nvSpPr>
            <p:cNvPr id="212" name="Google Shape;212;p27"/>
            <p:cNvSpPr txBox="1"/>
            <p:nvPr/>
          </p:nvSpPr>
          <p:spPr>
            <a:xfrm>
              <a:off x="518499" y="1684220"/>
              <a:ext cx="2416200" cy="104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latin typeface="Roboto"/>
                  <a:ea typeface="Roboto"/>
                  <a:cs typeface="Roboto"/>
                  <a:sym typeface="Roboto"/>
                </a:rPr>
                <a:t>Stage 4</a:t>
              </a:r>
              <a:endParaRPr b="1" sz="1500">
                <a:latin typeface="Roboto"/>
                <a:ea typeface="Roboto"/>
                <a:cs typeface="Roboto"/>
                <a:sym typeface="Roboto"/>
              </a:endParaRPr>
            </a:p>
            <a:p>
              <a:pPr indent="-304800" lvl="0" marL="457200" rtl="0" algn="just">
                <a:lnSpc>
                  <a:spcPct val="115000"/>
                </a:lnSpc>
                <a:spcBef>
                  <a:spcPts val="0"/>
                </a:spcBef>
                <a:spcAft>
                  <a:spcPts val="0"/>
                </a:spcAft>
                <a:buClr>
                  <a:srgbClr val="000000"/>
                </a:buClr>
                <a:buSzPts val="1200"/>
                <a:buFont typeface="Roboto"/>
                <a:buChar char="●"/>
              </a:pPr>
              <a:r>
                <a:rPr lang="en" sz="1200">
                  <a:latin typeface="Roboto"/>
                  <a:ea typeface="Roboto"/>
                  <a:cs typeface="Roboto"/>
                  <a:sym typeface="Roboto"/>
                </a:rPr>
                <a:t>Introduce a CNN model for classification on Thermal Dataset</a:t>
              </a:r>
              <a:endParaRPr sz="700">
                <a:solidFill>
                  <a:srgbClr val="000000"/>
                </a:solidFill>
                <a:latin typeface="Roboto"/>
                <a:ea typeface="Roboto"/>
                <a:cs typeface="Roboto"/>
                <a:sym typeface="Roboto"/>
              </a:endParaRPr>
            </a:p>
          </p:txBody>
        </p:sp>
        <p:cxnSp>
          <p:nvCxnSpPr>
            <p:cNvPr id="213" name="Google Shape;213;p27"/>
            <p:cNvCxnSpPr/>
            <p:nvPr/>
          </p:nvCxnSpPr>
          <p:spPr>
            <a:xfrm rot="10800000">
              <a:off x="3046849" y="2215320"/>
              <a:ext cx="1541100" cy="0"/>
            </a:xfrm>
            <a:prstGeom prst="straightConnector1">
              <a:avLst/>
            </a:prstGeom>
            <a:noFill/>
            <a:ln cap="flat" cmpd="sng" w="9525">
              <a:solidFill>
                <a:srgbClr val="C2C2C2"/>
              </a:solidFill>
              <a:prstDash val="solid"/>
              <a:round/>
              <a:headEnd len="sm" w="sm" type="none"/>
              <a:tailEnd len="sm" w="sm" type="none"/>
            </a:ln>
          </p:spPr>
        </p:cxnSp>
        <p:sp>
          <p:nvSpPr>
            <p:cNvPr id="214" name="Google Shape;214;p27"/>
            <p:cNvSpPr/>
            <p:nvPr/>
          </p:nvSpPr>
          <p:spPr>
            <a:xfrm>
              <a:off x="2799954" y="2092770"/>
              <a:ext cx="246900" cy="245100"/>
            </a:xfrm>
            <a:prstGeom prst="flowChartConnector">
              <a:avLst/>
            </a:prstGeom>
            <a:solidFill>
              <a:srgbClr val="701C7F"/>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rPr lang="en">
                  <a:solidFill>
                    <a:srgbClr val="FFFFFF"/>
                  </a:solidFill>
                </a:rPr>
                <a:t>4</a:t>
              </a:r>
              <a:endParaRPr>
                <a:solidFill>
                  <a:srgbClr val="FFFFFF"/>
                </a:solidFill>
              </a:endParaRPr>
            </a:p>
          </p:txBody>
        </p:sp>
      </p:grpSp>
      <p:sp>
        <p:nvSpPr>
          <p:cNvPr id="215" name="Google Shape;215;p27"/>
          <p:cNvSpPr txBox="1"/>
          <p:nvPr/>
        </p:nvSpPr>
        <p:spPr>
          <a:xfrm>
            <a:off x="785125" y="158775"/>
            <a:ext cx="7535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t>Timeline of BTP</a:t>
            </a:r>
            <a:endParaRPr b="1" sz="2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8"/>
          <p:cNvSpPr txBox="1"/>
          <p:nvPr>
            <p:ph type="title"/>
          </p:nvPr>
        </p:nvSpPr>
        <p:spPr>
          <a:xfrm>
            <a:off x="311700" y="4061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Times New Roman"/>
                <a:ea typeface="Times New Roman"/>
                <a:cs typeface="Times New Roman"/>
                <a:sym typeface="Times New Roman"/>
              </a:rPr>
              <a:t>Future Scope of Evaluation</a:t>
            </a:r>
            <a:endParaRPr b="1">
              <a:latin typeface="Times New Roman"/>
              <a:ea typeface="Times New Roman"/>
              <a:cs typeface="Times New Roman"/>
              <a:sym typeface="Times New Roman"/>
            </a:endParaRPr>
          </a:p>
        </p:txBody>
      </p:sp>
      <p:sp>
        <p:nvSpPr>
          <p:cNvPr id="221" name="Google Shape;221;p28"/>
          <p:cNvSpPr txBox="1"/>
          <p:nvPr>
            <p:ph idx="1" type="body"/>
          </p:nvPr>
        </p:nvSpPr>
        <p:spPr>
          <a:xfrm>
            <a:off x="272800" y="1363400"/>
            <a:ext cx="8520600" cy="3137400"/>
          </a:xfrm>
          <a:prstGeom prst="rect">
            <a:avLst/>
          </a:prstGeom>
        </p:spPr>
        <p:txBody>
          <a:bodyPr anchorCtr="0" anchor="t" bIns="91425" lIns="91425" spcFirstLastPara="1" rIns="91425" wrap="square" tIns="91425">
            <a:normAutofit/>
          </a:bodyPr>
          <a:lstStyle/>
          <a:p>
            <a:pPr indent="-355600" lvl="0" marL="457200" rtl="0" algn="just">
              <a:lnSpc>
                <a:spcPct val="15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We intend to </a:t>
            </a:r>
            <a:r>
              <a:rPr b="1" lang="en" sz="2000">
                <a:solidFill>
                  <a:schemeClr val="dk1"/>
                </a:solidFill>
                <a:latin typeface="Times New Roman"/>
                <a:ea typeface="Times New Roman"/>
                <a:cs typeface="Times New Roman"/>
                <a:sym typeface="Times New Roman"/>
              </a:rPr>
              <a:t>introduce </a:t>
            </a:r>
            <a:r>
              <a:rPr lang="en" sz="2000">
                <a:solidFill>
                  <a:schemeClr val="dk1"/>
                </a:solidFill>
                <a:latin typeface="Times New Roman"/>
                <a:ea typeface="Times New Roman"/>
                <a:cs typeface="Times New Roman"/>
                <a:sym typeface="Times New Roman"/>
              </a:rPr>
              <a:t>a </a:t>
            </a:r>
            <a:r>
              <a:rPr b="1" lang="en" sz="2000">
                <a:solidFill>
                  <a:schemeClr val="dk1"/>
                </a:solidFill>
                <a:latin typeface="Times New Roman"/>
                <a:ea typeface="Times New Roman"/>
                <a:cs typeface="Times New Roman"/>
                <a:sym typeface="Times New Roman"/>
              </a:rPr>
              <a:t>Convolutional Neural Network (CNN)</a:t>
            </a:r>
            <a:r>
              <a:rPr lang="en" sz="2000">
                <a:solidFill>
                  <a:schemeClr val="dk1"/>
                </a:solidFill>
                <a:latin typeface="Times New Roman"/>
                <a:ea typeface="Times New Roman"/>
                <a:cs typeface="Times New Roman"/>
                <a:sym typeface="Times New Roman"/>
              </a:rPr>
              <a:t> model characterized by its streamlined architecture, </a:t>
            </a:r>
            <a:r>
              <a:rPr b="1" lang="en" sz="2000">
                <a:solidFill>
                  <a:schemeClr val="dk1"/>
                </a:solidFill>
                <a:latin typeface="Times New Roman"/>
                <a:ea typeface="Times New Roman"/>
                <a:cs typeface="Times New Roman"/>
                <a:sym typeface="Times New Roman"/>
              </a:rPr>
              <a:t>achieving high accuracy</a:t>
            </a:r>
            <a:r>
              <a:rPr lang="en" sz="2000">
                <a:solidFill>
                  <a:schemeClr val="dk1"/>
                </a:solidFill>
                <a:latin typeface="Times New Roman"/>
                <a:ea typeface="Times New Roman"/>
                <a:cs typeface="Times New Roman"/>
                <a:sym typeface="Times New Roman"/>
              </a:rPr>
              <a:t> with a </a:t>
            </a:r>
            <a:r>
              <a:rPr b="1" lang="en" sz="2000">
                <a:solidFill>
                  <a:schemeClr val="dk1"/>
                </a:solidFill>
                <a:latin typeface="Times New Roman"/>
                <a:ea typeface="Times New Roman"/>
                <a:cs typeface="Times New Roman"/>
                <a:sym typeface="Times New Roman"/>
              </a:rPr>
              <a:t>reduced </a:t>
            </a:r>
            <a:r>
              <a:rPr lang="en" sz="2000">
                <a:solidFill>
                  <a:schemeClr val="dk1"/>
                </a:solidFill>
                <a:latin typeface="Times New Roman"/>
                <a:ea typeface="Times New Roman"/>
                <a:cs typeface="Times New Roman"/>
                <a:sym typeface="Times New Roman"/>
              </a:rPr>
              <a:t>number of layers.</a:t>
            </a:r>
            <a:endParaRPr sz="2000">
              <a:solidFill>
                <a:schemeClr val="dk1"/>
              </a:solidFill>
              <a:latin typeface="Times New Roman"/>
              <a:ea typeface="Times New Roman"/>
              <a:cs typeface="Times New Roman"/>
              <a:sym typeface="Times New Roman"/>
            </a:endParaRPr>
          </a:p>
          <a:p>
            <a:pPr indent="-355600" lvl="0" marL="457200" rtl="0" algn="just">
              <a:lnSpc>
                <a:spcPct val="15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Utilizing a more </a:t>
            </a:r>
            <a:r>
              <a:rPr b="1" lang="en" sz="2000">
                <a:solidFill>
                  <a:schemeClr val="dk1"/>
                </a:solidFill>
                <a:latin typeface="Times New Roman"/>
                <a:ea typeface="Times New Roman"/>
                <a:cs typeface="Times New Roman"/>
                <a:sym typeface="Times New Roman"/>
              </a:rPr>
              <a:t>compact model</a:t>
            </a:r>
            <a:r>
              <a:rPr lang="en" sz="2000">
                <a:solidFill>
                  <a:schemeClr val="dk1"/>
                </a:solidFill>
                <a:latin typeface="Times New Roman"/>
                <a:ea typeface="Times New Roman"/>
                <a:cs typeface="Times New Roman"/>
                <a:sym typeface="Times New Roman"/>
              </a:rPr>
              <a:t> guarantees a </a:t>
            </a:r>
            <a:r>
              <a:rPr b="1" lang="en" sz="2000">
                <a:solidFill>
                  <a:schemeClr val="dk1"/>
                </a:solidFill>
                <a:latin typeface="Times New Roman"/>
                <a:ea typeface="Times New Roman"/>
                <a:cs typeface="Times New Roman"/>
                <a:sym typeface="Times New Roman"/>
              </a:rPr>
              <a:t>minimal resource footprint </a:t>
            </a:r>
            <a:r>
              <a:rPr lang="en" sz="2000">
                <a:solidFill>
                  <a:schemeClr val="dk1"/>
                </a:solidFill>
                <a:latin typeface="Times New Roman"/>
                <a:ea typeface="Times New Roman"/>
                <a:cs typeface="Times New Roman"/>
                <a:sym typeface="Times New Roman"/>
              </a:rPr>
              <a:t>on the machine, resulting in </a:t>
            </a:r>
            <a:r>
              <a:rPr b="1" lang="en" sz="2000">
                <a:solidFill>
                  <a:schemeClr val="dk1"/>
                </a:solidFill>
                <a:latin typeface="Times New Roman"/>
                <a:ea typeface="Times New Roman"/>
                <a:cs typeface="Times New Roman"/>
                <a:sym typeface="Times New Roman"/>
              </a:rPr>
              <a:t>faster response times</a:t>
            </a:r>
            <a:r>
              <a:rPr lang="en" sz="2000">
                <a:solidFill>
                  <a:schemeClr val="dk1"/>
                </a:solidFill>
                <a:latin typeface="Times New Roman"/>
                <a:ea typeface="Times New Roman"/>
                <a:cs typeface="Times New Roman"/>
                <a:sym typeface="Times New Roman"/>
              </a:rPr>
              <a:t>.</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9"/>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 sz="2800">
                <a:solidFill>
                  <a:srgbClr val="000000"/>
                </a:solidFill>
              </a:rPr>
              <a:t>Reference Papers</a:t>
            </a:r>
            <a:endParaRPr b="1" sz="2800">
              <a:solidFill>
                <a:srgbClr val="000000"/>
              </a:solidFill>
            </a:endParaRPr>
          </a:p>
        </p:txBody>
      </p:sp>
      <p:sp>
        <p:nvSpPr>
          <p:cNvPr id="227" name="Google Shape;227;p29"/>
          <p:cNvSpPr txBox="1"/>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595959"/>
              </a:buClr>
              <a:buSzPts val="1200"/>
              <a:buFont typeface="Times New Roman"/>
              <a:buAutoNum type="arabicPeriod"/>
            </a:pPr>
            <a:r>
              <a:rPr lang="en" sz="1200">
                <a:solidFill>
                  <a:srgbClr val="222222"/>
                </a:solidFill>
                <a:highlight>
                  <a:srgbClr val="FFFFFF"/>
                </a:highlight>
                <a:latin typeface="Times New Roman"/>
                <a:ea typeface="Times New Roman"/>
                <a:cs typeface="Times New Roman"/>
                <a:sym typeface="Times New Roman"/>
              </a:rPr>
              <a:t>Mohd Ali M, Hashim N, Abd Aziz S, Lasekan O. Characterisation of Pineapple Cultivars under Different Storage Conditions Using Infrared Thermal Imaging Coupled with Machine Learning Algorithms. Agriculture. 2022 Jul 13;12(7):1013.</a:t>
            </a:r>
            <a:endParaRPr sz="1200">
              <a:solidFill>
                <a:srgbClr val="222222"/>
              </a:solidFill>
              <a:highlight>
                <a:srgbClr val="FFFFFF"/>
              </a:highlight>
              <a:latin typeface="Times New Roman"/>
              <a:ea typeface="Times New Roman"/>
              <a:cs typeface="Times New Roman"/>
              <a:sym typeface="Times New Roman"/>
            </a:endParaRPr>
          </a:p>
          <a:p>
            <a:pPr indent="-304800" lvl="0" marL="457200" rtl="0" algn="l">
              <a:lnSpc>
                <a:spcPct val="115000"/>
              </a:lnSpc>
              <a:spcBef>
                <a:spcPts val="1000"/>
              </a:spcBef>
              <a:spcAft>
                <a:spcPts val="0"/>
              </a:spcAft>
              <a:buClr>
                <a:srgbClr val="222222"/>
              </a:buClr>
              <a:buSzPts val="1200"/>
              <a:buFont typeface="Times New Roman"/>
              <a:buAutoNum type="arabicPeriod"/>
            </a:pPr>
            <a:r>
              <a:rPr lang="en" sz="1200">
                <a:solidFill>
                  <a:srgbClr val="222222"/>
                </a:solidFill>
                <a:highlight>
                  <a:srgbClr val="FFFFFF"/>
                </a:highlight>
                <a:latin typeface="Times New Roman"/>
                <a:ea typeface="Times New Roman"/>
                <a:cs typeface="Times New Roman"/>
                <a:sym typeface="Times New Roman"/>
              </a:rPr>
              <a:t>Naik S, Patel B. Thermal imaging with fuzzy classifier for maturity and size based non-destructive mango (Mangifera Indica L.) grading. In2017 International Conference on Emerging Trends &amp; Innovation in ICT (ICEI) 2017 Feb 3 (pp. 15-20). IEEE.</a:t>
            </a:r>
            <a:endParaRPr sz="1200">
              <a:solidFill>
                <a:srgbClr val="222222"/>
              </a:solidFill>
              <a:highlight>
                <a:srgbClr val="FFFFFF"/>
              </a:highlight>
              <a:latin typeface="Times New Roman"/>
              <a:ea typeface="Times New Roman"/>
              <a:cs typeface="Times New Roman"/>
              <a:sym typeface="Times New Roman"/>
            </a:endParaRPr>
          </a:p>
          <a:p>
            <a:pPr indent="-304800" lvl="0" marL="457200" rtl="0" algn="l">
              <a:lnSpc>
                <a:spcPct val="115000"/>
              </a:lnSpc>
              <a:spcBef>
                <a:spcPts val="1000"/>
              </a:spcBef>
              <a:spcAft>
                <a:spcPts val="0"/>
              </a:spcAft>
              <a:buClr>
                <a:srgbClr val="222222"/>
              </a:buClr>
              <a:buSzPts val="1200"/>
              <a:buFont typeface="Times New Roman"/>
              <a:buAutoNum type="arabicPeriod"/>
            </a:pPr>
            <a:r>
              <a:rPr lang="en" sz="1200">
                <a:solidFill>
                  <a:srgbClr val="222222"/>
                </a:solidFill>
                <a:highlight>
                  <a:srgbClr val="FFFFFF"/>
                </a:highlight>
                <a:latin typeface="Times New Roman"/>
                <a:ea typeface="Times New Roman"/>
                <a:cs typeface="Times New Roman"/>
                <a:sym typeface="Times New Roman"/>
              </a:rPr>
              <a:t>Bhole V, Kumar A. Mango quality grading using deep learning technique: Perspectives from agriculture and food industry. InProceedings of the 21st annual conference on information technology education 2020 Oct 7 (pp. 180-186).</a:t>
            </a:r>
            <a:endParaRPr sz="1200">
              <a:solidFill>
                <a:srgbClr val="222222"/>
              </a:solidFill>
              <a:highlight>
                <a:srgbClr val="FFFFFF"/>
              </a:highlight>
              <a:latin typeface="Times New Roman"/>
              <a:ea typeface="Times New Roman"/>
              <a:cs typeface="Times New Roman"/>
              <a:sym typeface="Times New Roman"/>
            </a:endParaRPr>
          </a:p>
          <a:p>
            <a:pPr indent="-304800" lvl="0" marL="457200" rtl="0" algn="l">
              <a:lnSpc>
                <a:spcPct val="115000"/>
              </a:lnSpc>
              <a:spcBef>
                <a:spcPts val="1000"/>
              </a:spcBef>
              <a:spcAft>
                <a:spcPts val="0"/>
              </a:spcAft>
              <a:buClr>
                <a:srgbClr val="222222"/>
              </a:buClr>
              <a:buSzPts val="1200"/>
              <a:buFont typeface="Times New Roman"/>
              <a:buAutoNum type="arabicPeriod"/>
            </a:pPr>
            <a:r>
              <a:rPr lang="en" sz="1200">
                <a:solidFill>
                  <a:srgbClr val="222222"/>
                </a:solidFill>
                <a:highlight>
                  <a:srgbClr val="FFFFFF"/>
                </a:highlight>
                <a:latin typeface="Times New Roman"/>
                <a:ea typeface="Times New Roman"/>
                <a:cs typeface="Times New Roman"/>
                <a:sym typeface="Times New Roman"/>
              </a:rPr>
              <a:t>Bhargava, A. and Bansal, A., 2021. Fruits and vegetables quality evaluation using computer vision: A review. </a:t>
            </a:r>
            <a:r>
              <a:rPr i="1" lang="en" sz="1200">
                <a:solidFill>
                  <a:srgbClr val="222222"/>
                </a:solidFill>
                <a:highlight>
                  <a:srgbClr val="FFFFFF"/>
                </a:highlight>
                <a:latin typeface="Times New Roman"/>
                <a:ea typeface="Times New Roman"/>
                <a:cs typeface="Times New Roman"/>
                <a:sym typeface="Times New Roman"/>
              </a:rPr>
              <a:t>Journal of King Saud University-Computer and Information Sciences</a:t>
            </a:r>
            <a:r>
              <a:rPr lang="en" sz="1200">
                <a:solidFill>
                  <a:srgbClr val="222222"/>
                </a:solidFill>
                <a:highlight>
                  <a:srgbClr val="FFFFFF"/>
                </a:highlight>
                <a:latin typeface="Times New Roman"/>
                <a:ea typeface="Times New Roman"/>
                <a:cs typeface="Times New Roman"/>
                <a:sym typeface="Times New Roman"/>
              </a:rPr>
              <a:t>, </a:t>
            </a:r>
            <a:r>
              <a:rPr i="1" lang="en" sz="1200">
                <a:solidFill>
                  <a:srgbClr val="222222"/>
                </a:solidFill>
                <a:highlight>
                  <a:srgbClr val="FFFFFF"/>
                </a:highlight>
                <a:latin typeface="Times New Roman"/>
                <a:ea typeface="Times New Roman"/>
                <a:cs typeface="Times New Roman"/>
                <a:sym typeface="Times New Roman"/>
              </a:rPr>
              <a:t>33</a:t>
            </a:r>
            <a:r>
              <a:rPr lang="en" sz="1200">
                <a:solidFill>
                  <a:srgbClr val="222222"/>
                </a:solidFill>
                <a:highlight>
                  <a:srgbClr val="FFFFFF"/>
                </a:highlight>
                <a:latin typeface="Times New Roman"/>
                <a:ea typeface="Times New Roman"/>
                <a:cs typeface="Times New Roman"/>
                <a:sym typeface="Times New Roman"/>
              </a:rPr>
              <a:t>(3), pp.243-257.</a:t>
            </a:r>
            <a:endParaRPr sz="1200">
              <a:solidFill>
                <a:srgbClr val="222222"/>
              </a:solidFill>
              <a:highlight>
                <a:srgbClr val="FFFFFF"/>
              </a:highlight>
              <a:latin typeface="Times New Roman"/>
              <a:ea typeface="Times New Roman"/>
              <a:cs typeface="Times New Roman"/>
              <a:sym typeface="Times New Roman"/>
            </a:endParaRPr>
          </a:p>
          <a:p>
            <a:pPr indent="-304800" lvl="0" marL="457200" rtl="0" algn="l">
              <a:lnSpc>
                <a:spcPct val="115000"/>
              </a:lnSpc>
              <a:spcBef>
                <a:spcPts val="1000"/>
              </a:spcBef>
              <a:spcAft>
                <a:spcPts val="0"/>
              </a:spcAft>
              <a:buClr>
                <a:srgbClr val="222222"/>
              </a:buClr>
              <a:buSzPts val="1200"/>
              <a:buFont typeface="Times New Roman"/>
              <a:buAutoNum type="arabicPeriod"/>
            </a:pPr>
            <a:r>
              <a:rPr lang="en" sz="1200">
                <a:solidFill>
                  <a:srgbClr val="222222"/>
                </a:solidFill>
                <a:highlight>
                  <a:srgbClr val="FFFFFF"/>
                </a:highlight>
                <a:latin typeface="Times New Roman"/>
                <a:ea typeface="Times New Roman"/>
                <a:cs typeface="Times New Roman"/>
                <a:sym typeface="Times New Roman"/>
              </a:rPr>
              <a:t>Ali, M.M., Hashim, N. and Shahamshah, M.I., 2021. Durian (Durio zibethinus) ripeness detection using thermal imaging with multivariate analysis. </a:t>
            </a:r>
            <a:r>
              <a:rPr i="1" lang="en" sz="1200">
                <a:solidFill>
                  <a:srgbClr val="222222"/>
                </a:solidFill>
                <a:highlight>
                  <a:srgbClr val="FFFFFF"/>
                </a:highlight>
                <a:latin typeface="Times New Roman"/>
                <a:ea typeface="Times New Roman"/>
                <a:cs typeface="Times New Roman"/>
                <a:sym typeface="Times New Roman"/>
              </a:rPr>
              <a:t>Postharvest Biology and Technology</a:t>
            </a:r>
            <a:r>
              <a:rPr lang="en" sz="1200">
                <a:solidFill>
                  <a:srgbClr val="222222"/>
                </a:solidFill>
                <a:highlight>
                  <a:srgbClr val="FFFFFF"/>
                </a:highlight>
                <a:latin typeface="Times New Roman"/>
                <a:ea typeface="Times New Roman"/>
                <a:cs typeface="Times New Roman"/>
                <a:sym typeface="Times New Roman"/>
              </a:rPr>
              <a:t>, </a:t>
            </a:r>
            <a:r>
              <a:rPr i="1" lang="en" sz="1200">
                <a:solidFill>
                  <a:srgbClr val="222222"/>
                </a:solidFill>
                <a:highlight>
                  <a:srgbClr val="FFFFFF"/>
                </a:highlight>
                <a:latin typeface="Times New Roman"/>
                <a:ea typeface="Times New Roman"/>
                <a:cs typeface="Times New Roman"/>
                <a:sym typeface="Times New Roman"/>
              </a:rPr>
              <a:t>176</a:t>
            </a:r>
            <a:r>
              <a:rPr lang="en" sz="1200">
                <a:solidFill>
                  <a:srgbClr val="222222"/>
                </a:solidFill>
                <a:highlight>
                  <a:srgbClr val="FFFFFF"/>
                </a:highlight>
                <a:latin typeface="Times New Roman"/>
                <a:ea typeface="Times New Roman"/>
                <a:cs typeface="Times New Roman"/>
                <a:sym typeface="Times New Roman"/>
              </a:rPr>
              <a:t>, p.111517.</a:t>
            </a:r>
            <a:endParaRPr sz="1200">
              <a:solidFill>
                <a:srgbClr val="222222"/>
              </a:solidFill>
              <a:highlight>
                <a:srgbClr val="FFFFFF"/>
              </a:highlight>
              <a:latin typeface="Times New Roman"/>
              <a:ea typeface="Times New Roman"/>
              <a:cs typeface="Times New Roman"/>
              <a:sym typeface="Times New Roman"/>
            </a:endParaRPr>
          </a:p>
          <a:p>
            <a:pPr indent="-304800" lvl="0" marL="457200" rtl="0" algn="l">
              <a:lnSpc>
                <a:spcPct val="115000"/>
              </a:lnSpc>
              <a:spcBef>
                <a:spcPts val="1000"/>
              </a:spcBef>
              <a:spcAft>
                <a:spcPts val="1000"/>
              </a:spcAft>
              <a:buClr>
                <a:srgbClr val="222222"/>
              </a:buClr>
              <a:buSzPts val="1200"/>
              <a:buFont typeface="Times New Roman"/>
              <a:buAutoNum type="arabicPeriod"/>
            </a:pPr>
            <a:r>
              <a:rPr lang="en" sz="1200">
                <a:solidFill>
                  <a:srgbClr val="222222"/>
                </a:solidFill>
                <a:highlight>
                  <a:srgbClr val="FFFFFF"/>
                </a:highlight>
                <a:latin typeface="Times New Roman"/>
                <a:ea typeface="Times New Roman"/>
                <a:cs typeface="Times New Roman"/>
                <a:sym typeface="Times New Roman"/>
              </a:rPr>
              <a:t>Yogesh, Dubey, A.K., Arora, R.R. and Mathur, A., 2021. Fruit defect prediction model (fdpm) based on three-level validation. </a:t>
            </a:r>
            <a:r>
              <a:rPr i="1" lang="en" sz="1200">
                <a:solidFill>
                  <a:srgbClr val="222222"/>
                </a:solidFill>
                <a:highlight>
                  <a:srgbClr val="FFFFFF"/>
                </a:highlight>
                <a:latin typeface="Times New Roman"/>
                <a:ea typeface="Times New Roman"/>
                <a:cs typeface="Times New Roman"/>
                <a:sym typeface="Times New Roman"/>
              </a:rPr>
              <a:t>Journal of Nondestructive Evaluation</a:t>
            </a:r>
            <a:r>
              <a:rPr lang="en" sz="1200">
                <a:solidFill>
                  <a:srgbClr val="222222"/>
                </a:solidFill>
                <a:highlight>
                  <a:srgbClr val="FFFFFF"/>
                </a:highlight>
                <a:latin typeface="Times New Roman"/>
                <a:ea typeface="Times New Roman"/>
                <a:cs typeface="Times New Roman"/>
                <a:sym typeface="Times New Roman"/>
              </a:rPr>
              <a:t>, </a:t>
            </a:r>
            <a:r>
              <a:rPr i="1" lang="en" sz="1200">
                <a:solidFill>
                  <a:srgbClr val="222222"/>
                </a:solidFill>
                <a:highlight>
                  <a:srgbClr val="FFFFFF"/>
                </a:highlight>
                <a:latin typeface="Times New Roman"/>
                <a:ea typeface="Times New Roman"/>
                <a:cs typeface="Times New Roman"/>
                <a:sym typeface="Times New Roman"/>
              </a:rPr>
              <a:t>40</a:t>
            </a:r>
            <a:r>
              <a:rPr lang="en" sz="1200">
                <a:solidFill>
                  <a:srgbClr val="222222"/>
                </a:solidFill>
                <a:highlight>
                  <a:srgbClr val="FFFFFF"/>
                </a:highlight>
                <a:latin typeface="Times New Roman"/>
                <a:ea typeface="Times New Roman"/>
                <a:cs typeface="Times New Roman"/>
                <a:sym typeface="Times New Roman"/>
              </a:rPr>
              <a:t>(2), p.45.</a:t>
            </a:r>
            <a:endParaRPr sz="1200">
              <a:solidFill>
                <a:srgbClr val="595959"/>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1"/>
          <p:cNvSpPr txBox="1"/>
          <p:nvPr>
            <p:ph type="title"/>
          </p:nvPr>
        </p:nvSpPr>
        <p:spPr>
          <a:xfrm>
            <a:off x="311700" y="1132675"/>
            <a:ext cx="8520600" cy="2466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9000"/>
              <a:t>THANK YOU</a:t>
            </a:r>
            <a:endParaRPr sz="9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Times New Roman"/>
                <a:ea typeface="Times New Roman"/>
                <a:cs typeface="Times New Roman"/>
                <a:sym typeface="Times New Roman"/>
              </a:rPr>
              <a:t>Motivation</a:t>
            </a:r>
            <a:endParaRPr b="1">
              <a:latin typeface="Times New Roman"/>
              <a:ea typeface="Times New Roman"/>
              <a:cs typeface="Times New Roman"/>
              <a:sym typeface="Times New Roman"/>
            </a:endParaRPr>
          </a:p>
        </p:txBody>
      </p:sp>
      <p:sp>
        <p:nvSpPr>
          <p:cNvPr id="62" name="Google Shape;62;p14"/>
          <p:cNvSpPr txBox="1"/>
          <p:nvPr>
            <p:ph idx="1" type="body"/>
          </p:nvPr>
        </p:nvSpPr>
        <p:spPr>
          <a:xfrm>
            <a:off x="311700" y="1152475"/>
            <a:ext cx="8520600" cy="1688700"/>
          </a:xfrm>
          <a:prstGeom prst="rect">
            <a:avLst/>
          </a:prstGeom>
        </p:spPr>
        <p:txBody>
          <a:bodyPr anchorCtr="0" anchor="t" bIns="91425" lIns="91425" spcFirstLastPara="1" rIns="91425" wrap="square" tIns="91425">
            <a:normAutofit lnSpcReduction="10000"/>
          </a:bodyPr>
          <a:lstStyle/>
          <a:p>
            <a:pPr indent="-342900" lvl="0" marL="457200" rtl="0" algn="l">
              <a:lnSpc>
                <a:spcPct val="150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Thermal images capture the temperature of the objects in the scene, which is not possible with RGB images.</a:t>
            </a:r>
            <a:endParaRPr>
              <a:solidFill>
                <a:schemeClr val="dk1"/>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Thermal images can be used to detect objects that are difficult to see in RGB images, such as animals in a forest or people in the dark</a:t>
            </a:r>
            <a:endParaRPr>
              <a:solidFill>
                <a:schemeClr val="dk1"/>
              </a:solidFill>
              <a:latin typeface="Times New Roman"/>
              <a:ea typeface="Times New Roman"/>
              <a:cs typeface="Times New Roman"/>
              <a:sym typeface="Times New Roman"/>
            </a:endParaRPr>
          </a:p>
        </p:txBody>
      </p:sp>
      <p:pic>
        <p:nvPicPr>
          <p:cNvPr id="63" name="Google Shape;63;p14"/>
          <p:cNvPicPr preferRelativeResize="0"/>
          <p:nvPr/>
        </p:nvPicPr>
        <p:blipFill>
          <a:blip r:embed="rId3">
            <a:alphaModFix/>
          </a:blip>
          <a:stretch>
            <a:fillRect/>
          </a:stretch>
        </p:blipFill>
        <p:spPr>
          <a:xfrm>
            <a:off x="2326725" y="3256800"/>
            <a:ext cx="1700564" cy="1560125"/>
          </a:xfrm>
          <a:prstGeom prst="rect">
            <a:avLst/>
          </a:prstGeom>
          <a:noFill/>
          <a:ln>
            <a:noFill/>
          </a:ln>
        </p:spPr>
      </p:pic>
      <p:pic>
        <p:nvPicPr>
          <p:cNvPr id="64" name="Google Shape;64;p14"/>
          <p:cNvPicPr preferRelativeResize="0"/>
          <p:nvPr/>
        </p:nvPicPr>
        <p:blipFill>
          <a:blip r:embed="rId4">
            <a:alphaModFix/>
          </a:blip>
          <a:stretch>
            <a:fillRect/>
          </a:stretch>
        </p:blipFill>
        <p:spPr>
          <a:xfrm>
            <a:off x="6813450" y="3333000"/>
            <a:ext cx="1813774" cy="1454117"/>
          </a:xfrm>
          <a:prstGeom prst="rect">
            <a:avLst/>
          </a:prstGeom>
          <a:noFill/>
          <a:ln>
            <a:noFill/>
          </a:ln>
        </p:spPr>
      </p:pic>
      <p:pic>
        <p:nvPicPr>
          <p:cNvPr id="65" name="Google Shape;65;p14"/>
          <p:cNvPicPr preferRelativeResize="0"/>
          <p:nvPr/>
        </p:nvPicPr>
        <p:blipFill>
          <a:blip r:embed="rId5">
            <a:alphaModFix/>
          </a:blip>
          <a:stretch>
            <a:fillRect/>
          </a:stretch>
        </p:blipFill>
        <p:spPr>
          <a:xfrm rot="5400000">
            <a:off x="716600" y="3265225"/>
            <a:ext cx="1560125" cy="1560125"/>
          </a:xfrm>
          <a:prstGeom prst="rect">
            <a:avLst/>
          </a:prstGeom>
          <a:noFill/>
          <a:ln>
            <a:noFill/>
          </a:ln>
        </p:spPr>
      </p:pic>
      <p:pic>
        <p:nvPicPr>
          <p:cNvPr id="66" name="Google Shape;66;p14"/>
          <p:cNvPicPr preferRelativeResize="0"/>
          <p:nvPr/>
        </p:nvPicPr>
        <p:blipFill>
          <a:blip r:embed="rId6">
            <a:alphaModFix/>
          </a:blip>
          <a:stretch>
            <a:fillRect/>
          </a:stretch>
        </p:blipFill>
        <p:spPr>
          <a:xfrm rot="-5400000">
            <a:off x="5140000" y="3165525"/>
            <a:ext cx="1478825" cy="1813775"/>
          </a:xfrm>
          <a:prstGeom prst="rect">
            <a:avLst/>
          </a:prstGeom>
          <a:noFill/>
          <a:ln>
            <a:noFill/>
          </a:ln>
        </p:spPr>
      </p:pic>
      <p:sp>
        <p:nvSpPr>
          <p:cNvPr id="67" name="Google Shape;67;p14"/>
          <p:cNvSpPr txBox="1"/>
          <p:nvPr/>
        </p:nvSpPr>
        <p:spPr>
          <a:xfrm>
            <a:off x="925650" y="2769075"/>
            <a:ext cx="708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hlink"/>
                </a:solidFill>
                <a:hlinkClick r:id="rId7"/>
              </a:rPr>
              <a:t>Dataset</a:t>
            </a:r>
            <a:endParaRPr sz="1200">
              <a:solidFill>
                <a:schemeClr val="accen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221975"/>
            <a:ext cx="5707800" cy="632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300"/>
              <a:t>Guava Thermal dataset</a:t>
            </a:r>
            <a:endParaRPr b="1" sz="2300"/>
          </a:p>
        </p:txBody>
      </p:sp>
      <p:sp>
        <p:nvSpPr>
          <p:cNvPr id="73" name="Google Shape;73;p15"/>
          <p:cNvSpPr txBox="1"/>
          <p:nvPr>
            <p:ph idx="1" type="body"/>
          </p:nvPr>
        </p:nvSpPr>
        <p:spPr>
          <a:xfrm>
            <a:off x="631725" y="3145825"/>
            <a:ext cx="5178300" cy="1460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770"/>
              <a:buNone/>
            </a:pPr>
            <a:r>
              <a:rPr b="1" lang="en" sz="1500">
                <a:solidFill>
                  <a:schemeClr val="dk1"/>
                </a:solidFill>
                <a:highlight>
                  <a:schemeClr val="lt1"/>
                </a:highlight>
              </a:rPr>
              <a:t>Data A</a:t>
            </a:r>
            <a:r>
              <a:rPr b="1" lang="en" sz="1500">
                <a:solidFill>
                  <a:schemeClr val="dk1"/>
                </a:solidFill>
                <a:highlight>
                  <a:schemeClr val="lt1"/>
                </a:highlight>
              </a:rPr>
              <a:t>ugmentation</a:t>
            </a:r>
            <a:r>
              <a:rPr b="1" lang="en" sz="1500">
                <a:solidFill>
                  <a:schemeClr val="dk1"/>
                </a:solidFill>
                <a:highlight>
                  <a:schemeClr val="lt1"/>
                </a:highlight>
              </a:rPr>
              <a:t> :</a:t>
            </a:r>
            <a:endParaRPr b="1" sz="1500">
              <a:solidFill>
                <a:schemeClr val="dk1"/>
              </a:solidFill>
              <a:highlight>
                <a:schemeClr val="lt1"/>
              </a:highlight>
            </a:endParaRPr>
          </a:p>
          <a:p>
            <a:pPr indent="0" lvl="0" marL="0" rtl="0" algn="l">
              <a:lnSpc>
                <a:spcPct val="95000"/>
              </a:lnSpc>
              <a:spcBef>
                <a:spcPts val="1200"/>
              </a:spcBef>
              <a:spcAft>
                <a:spcPts val="0"/>
              </a:spcAft>
              <a:buSzPts val="770"/>
              <a:buNone/>
            </a:pPr>
            <a:r>
              <a:rPr b="1" lang="en" sz="1500">
                <a:solidFill>
                  <a:schemeClr val="dk1"/>
                </a:solidFill>
                <a:highlight>
                  <a:schemeClr val="lt1"/>
                </a:highlight>
              </a:rPr>
              <a:t>Resize</a:t>
            </a:r>
            <a:r>
              <a:rPr lang="en" sz="1500">
                <a:solidFill>
                  <a:schemeClr val="dk1"/>
                </a:solidFill>
                <a:highlight>
                  <a:schemeClr val="lt1"/>
                </a:highlight>
              </a:rPr>
              <a:t>: Stretch to 640x640</a:t>
            </a:r>
            <a:endParaRPr sz="1500">
              <a:solidFill>
                <a:schemeClr val="dk1"/>
              </a:solidFill>
              <a:highlight>
                <a:schemeClr val="lt1"/>
              </a:highlight>
            </a:endParaRPr>
          </a:p>
          <a:p>
            <a:pPr indent="0" lvl="0" marL="0" rtl="0" algn="l">
              <a:lnSpc>
                <a:spcPct val="95000"/>
              </a:lnSpc>
              <a:spcBef>
                <a:spcPts val="1200"/>
              </a:spcBef>
              <a:spcAft>
                <a:spcPts val="0"/>
              </a:spcAft>
              <a:buClr>
                <a:schemeClr val="dk1"/>
              </a:buClr>
              <a:buSzPts val="770"/>
              <a:buFont typeface="Arial"/>
              <a:buNone/>
            </a:pPr>
            <a:r>
              <a:rPr b="1" lang="en" sz="1500">
                <a:solidFill>
                  <a:schemeClr val="dk1"/>
                </a:solidFill>
                <a:highlight>
                  <a:schemeClr val="lt1"/>
                </a:highlight>
              </a:rPr>
              <a:t>Flip</a:t>
            </a:r>
            <a:r>
              <a:rPr lang="en" sz="1500">
                <a:solidFill>
                  <a:schemeClr val="dk1"/>
                </a:solidFill>
                <a:highlight>
                  <a:schemeClr val="lt1"/>
                </a:highlight>
              </a:rPr>
              <a:t>: Horizontal, Vertical</a:t>
            </a:r>
            <a:endParaRPr sz="1500">
              <a:solidFill>
                <a:schemeClr val="dk1"/>
              </a:solidFill>
              <a:highlight>
                <a:schemeClr val="lt1"/>
              </a:highlight>
            </a:endParaRPr>
          </a:p>
          <a:p>
            <a:pPr indent="0" lvl="0" marL="0" rtl="0" algn="l">
              <a:lnSpc>
                <a:spcPct val="95000"/>
              </a:lnSpc>
              <a:spcBef>
                <a:spcPts val="1200"/>
              </a:spcBef>
              <a:spcAft>
                <a:spcPts val="0"/>
              </a:spcAft>
              <a:buSzPts val="770"/>
              <a:buNone/>
            </a:pPr>
            <a:r>
              <a:rPr b="1" lang="en" sz="1500">
                <a:solidFill>
                  <a:schemeClr val="dk1"/>
                </a:solidFill>
                <a:highlight>
                  <a:schemeClr val="lt1"/>
                </a:highlight>
              </a:rPr>
              <a:t>90° Rotate</a:t>
            </a:r>
            <a:r>
              <a:rPr lang="en" sz="1500">
                <a:solidFill>
                  <a:schemeClr val="dk1"/>
                </a:solidFill>
                <a:highlight>
                  <a:schemeClr val="lt1"/>
                </a:highlight>
              </a:rPr>
              <a:t>: Clockwise, Counter-Clockwise, Upside Down</a:t>
            </a:r>
            <a:endParaRPr sz="1500">
              <a:solidFill>
                <a:schemeClr val="dk1"/>
              </a:solidFill>
              <a:highlight>
                <a:schemeClr val="lt1"/>
              </a:highlight>
            </a:endParaRPr>
          </a:p>
          <a:p>
            <a:pPr indent="0" lvl="0" marL="0" rtl="0" algn="l">
              <a:lnSpc>
                <a:spcPct val="95000"/>
              </a:lnSpc>
              <a:spcBef>
                <a:spcPts val="1200"/>
              </a:spcBef>
              <a:spcAft>
                <a:spcPts val="1200"/>
              </a:spcAft>
              <a:buSzPts val="770"/>
              <a:buNone/>
            </a:pPr>
            <a:r>
              <a:t/>
            </a:r>
            <a:endParaRPr b="1" sz="1500">
              <a:solidFill>
                <a:schemeClr val="dk1"/>
              </a:solidFill>
              <a:highlight>
                <a:schemeClr val="lt1"/>
              </a:highlight>
            </a:endParaRPr>
          </a:p>
        </p:txBody>
      </p:sp>
      <p:pic>
        <p:nvPicPr>
          <p:cNvPr id="74" name="Google Shape;74;p15"/>
          <p:cNvPicPr preferRelativeResize="0"/>
          <p:nvPr/>
        </p:nvPicPr>
        <p:blipFill>
          <a:blip r:embed="rId3">
            <a:alphaModFix/>
          </a:blip>
          <a:stretch>
            <a:fillRect/>
          </a:stretch>
        </p:blipFill>
        <p:spPr>
          <a:xfrm>
            <a:off x="6357775" y="2612988"/>
            <a:ext cx="2524450" cy="1893324"/>
          </a:xfrm>
          <a:prstGeom prst="rect">
            <a:avLst/>
          </a:prstGeom>
          <a:noFill/>
          <a:ln>
            <a:noFill/>
          </a:ln>
        </p:spPr>
      </p:pic>
      <p:pic>
        <p:nvPicPr>
          <p:cNvPr id="75" name="Google Shape;75;p15"/>
          <p:cNvPicPr preferRelativeResize="0"/>
          <p:nvPr/>
        </p:nvPicPr>
        <p:blipFill>
          <a:blip r:embed="rId4">
            <a:alphaModFix/>
          </a:blip>
          <a:stretch>
            <a:fillRect/>
          </a:stretch>
        </p:blipFill>
        <p:spPr>
          <a:xfrm>
            <a:off x="6343018" y="250800"/>
            <a:ext cx="2524432" cy="1893299"/>
          </a:xfrm>
          <a:prstGeom prst="rect">
            <a:avLst/>
          </a:prstGeom>
          <a:noFill/>
          <a:ln>
            <a:noFill/>
          </a:ln>
        </p:spPr>
      </p:pic>
      <p:graphicFrame>
        <p:nvGraphicFramePr>
          <p:cNvPr id="76" name="Google Shape;76;p15"/>
          <p:cNvGraphicFramePr/>
          <p:nvPr/>
        </p:nvGraphicFramePr>
        <p:xfrm>
          <a:off x="631725" y="1311140"/>
          <a:ext cx="3000000" cy="3000000"/>
        </p:xfrm>
        <a:graphic>
          <a:graphicData uri="http://schemas.openxmlformats.org/drawingml/2006/table">
            <a:tbl>
              <a:tblPr>
                <a:noFill/>
                <a:tableStyleId>{6F9F7FE0-39CE-422D-A052-E035B00123C1}</a:tableStyleId>
              </a:tblPr>
              <a:tblGrid>
                <a:gridCol w="1726100"/>
                <a:gridCol w="1726100"/>
                <a:gridCol w="1726100"/>
              </a:tblGrid>
              <a:tr h="380375">
                <a:tc>
                  <a:txBody>
                    <a:bodyPr/>
                    <a:lstStyle/>
                    <a:p>
                      <a:pPr indent="0" lvl="0" marL="0" rtl="0" algn="l">
                        <a:spcBef>
                          <a:spcPts val="0"/>
                        </a:spcBef>
                        <a:spcAft>
                          <a:spcPts val="0"/>
                        </a:spcAft>
                        <a:buNone/>
                      </a:pPr>
                      <a:r>
                        <a:rPr b="1" lang="en"/>
                        <a:t>Dataset</a:t>
                      </a:r>
                      <a:endParaRPr b="1"/>
                    </a:p>
                  </a:txBody>
                  <a:tcPr marT="91425" marB="91425" marR="91425" marL="91425"/>
                </a:tc>
                <a:tc>
                  <a:txBody>
                    <a:bodyPr/>
                    <a:lstStyle/>
                    <a:p>
                      <a:pPr indent="0" lvl="0" marL="0" rtl="0" algn="l">
                        <a:spcBef>
                          <a:spcPts val="0"/>
                        </a:spcBef>
                        <a:spcAft>
                          <a:spcPts val="0"/>
                        </a:spcAft>
                        <a:buNone/>
                      </a:pPr>
                      <a:r>
                        <a:rPr b="1" lang="en"/>
                        <a:t>Images </a:t>
                      </a:r>
                      <a:endParaRPr b="1"/>
                    </a:p>
                  </a:txBody>
                  <a:tcPr marT="91425" marB="91425" marR="91425" marL="91425"/>
                </a:tc>
                <a:tc>
                  <a:txBody>
                    <a:bodyPr/>
                    <a:lstStyle/>
                    <a:p>
                      <a:pPr indent="0" lvl="0" marL="0" rtl="0" algn="l">
                        <a:spcBef>
                          <a:spcPts val="0"/>
                        </a:spcBef>
                        <a:spcAft>
                          <a:spcPts val="0"/>
                        </a:spcAft>
                        <a:buNone/>
                      </a:pPr>
                      <a:r>
                        <a:rPr b="1" lang="en"/>
                        <a:t>Percentage</a:t>
                      </a:r>
                      <a:endParaRPr b="1"/>
                    </a:p>
                  </a:txBody>
                  <a:tcPr marT="91425" marB="91425" marR="91425" marL="91425"/>
                </a:tc>
              </a:tr>
              <a:tr h="380375">
                <a:tc>
                  <a:txBody>
                    <a:bodyPr/>
                    <a:lstStyle/>
                    <a:p>
                      <a:pPr indent="0" lvl="0" marL="0" rtl="0" algn="l">
                        <a:spcBef>
                          <a:spcPts val="0"/>
                        </a:spcBef>
                        <a:spcAft>
                          <a:spcPts val="0"/>
                        </a:spcAft>
                        <a:buNone/>
                      </a:pPr>
                      <a:r>
                        <a:rPr lang="en"/>
                        <a:t>Test</a:t>
                      </a:r>
                      <a:endParaRPr/>
                    </a:p>
                  </a:txBody>
                  <a:tcPr marT="91425" marB="91425" marR="91425" marL="91425"/>
                </a:tc>
                <a:tc>
                  <a:txBody>
                    <a:bodyPr/>
                    <a:lstStyle/>
                    <a:p>
                      <a:pPr indent="0" lvl="0" marL="0" rtl="0" algn="l">
                        <a:spcBef>
                          <a:spcPts val="0"/>
                        </a:spcBef>
                        <a:spcAft>
                          <a:spcPts val="0"/>
                        </a:spcAft>
                        <a:buNone/>
                      </a:pPr>
                      <a:r>
                        <a:rPr lang="en"/>
                        <a:t>430</a:t>
                      </a:r>
                      <a:endParaRPr/>
                    </a:p>
                  </a:txBody>
                  <a:tcPr marT="91425" marB="91425" marR="91425" marL="91425"/>
                </a:tc>
                <a:tc>
                  <a:txBody>
                    <a:bodyPr/>
                    <a:lstStyle/>
                    <a:p>
                      <a:pPr indent="0" lvl="0" marL="0" rtl="0" algn="l">
                        <a:spcBef>
                          <a:spcPts val="0"/>
                        </a:spcBef>
                        <a:spcAft>
                          <a:spcPts val="0"/>
                        </a:spcAft>
                        <a:buNone/>
                      </a:pPr>
                      <a:r>
                        <a:rPr lang="en"/>
                        <a:t>87%</a:t>
                      </a:r>
                      <a:endParaRPr/>
                    </a:p>
                  </a:txBody>
                  <a:tcPr marT="91425" marB="91425" marR="91425" marL="91425"/>
                </a:tc>
              </a:tr>
              <a:tr h="380375">
                <a:tc>
                  <a:txBody>
                    <a:bodyPr/>
                    <a:lstStyle/>
                    <a:p>
                      <a:pPr indent="0" lvl="0" marL="0" rtl="0" algn="l">
                        <a:spcBef>
                          <a:spcPts val="0"/>
                        </a:spcBef>
                        <a:spcAft>
                          <a:spcPts val="0"/>
                        </a:spcAft>
                        <a:buNone/>
                      </a:pPr>
                      <a:r>
                        <a:rPr lang="en"/>
                        <a:t>Validation</a:t>
                      </a:r>
                      <a:endParaRPr/>
                    </a:p>
                  </a:txBody>
                  <a:tcPr marT="91425" marB="91425" marR="91425" marL="91425"/>
                </a:tc>
                <a:tc>
                  <a:txBody>
                    <a:bodyPr/>
                    <a:lstStyle/>
                    <a:p>
                      <a:pPr indent="0" lvl="0" marL="0" rtl="0" algn="l">
                        <a:spcBef>
                          <a:spcPts val="0"/>
                        </a:spcBef>
                        <a:spcAft>
                          <a:spcPts val="0"/>
                        </a:spcAft>
                        <a:buNone/>
                      </a:pPr>
                      <a:r>
                        <a:rPr lang="en"/>
                        <a:t>41</a:t>
                      </a:r>
                      <a:endParaRPr/>
                    </a:p>
                  </a:txBody>
                  <a:tcPr marT="91425" marB="91425" marR="91425" marL="91425"/>
                </a:tc>
                <a:tc>
                  <a:txBody>
                    <a:bodyPr/>
                    <a:lstStyle/>
                    <a:p>
                      <a:pPr indent="0" lvl="0" marL="0" rtl="0" algn="l">
                        <a:spcBef>
                          <a:spcPts val="0"/>
                        </a:spcBef>
                        <a:spcAft>
                          <a:spcPts val="0"/>
                        </a:spcAft>
                        <a:buNone/>
                      </a:pPr>
                      <a:r>
                        <a:rPr lang="en"/>
                        <a:t>8%</a:t>
                      </a:r>
                      <a:endParaRPr/>
                    </a:p>
                  </a:txBody>
                  <a:tcPr marT="91425" marB="91425" marR="91425" marL="91425"/>
                </a:tc>
              </a:tr>
              <a:tr h="380375">
                <a:tc>
                  <a:txBody>
                    <a:bodyPr/>
                    <a:lstStyle/>
                    <a:p>
                      <a:pPr indent="0" lvl="0" marL="0" rtl="0" algn="l">
                        <a:spcBef>
                          <a:spcPts val="0"/>
                        </a:spcBef>
                        <a:spcAft>
                          <a:spcPts val="0"/>
                        </a:spcAft>
                        <a:buNone/>
                      </a:pPr>
                      <a:r>
                        <a:rPr lang="en"/>
                        <a:t>Test</a:t>
                      </a:r>
                      <a:endParaRPr/>
                    </a:p>
                  </a:txBody>
                  <a:tcPr marT="91425" marB="91425" marR="91425" marL="91425"/>
                </a:tc>
                <a:tc>
                  <a:txBody>
                    <a:bodyPr/>
                    <a:lstStyle/>
                    <a:p>
                      <a:pPr indent="0" lvl="0" marL="0" rtl="0" algn="l">
                        <a:spcBef>
                          <a:spcPts val="0"/>
                        </a:spcBef>
                        <a:spcAft>
                          <a:spcPts val="0"/>
                        </a:spcAft>
                        <a:buNone/>
                      </a:pPr>
                      <a:r>
                        <a:rPr lang="en"/>
                        <a:t>26</a:t>
                      </a:r>
                      <a:endParaRPr/>
                    </a:p>
                  </a:txBody>
                  <a:tcPr marT="91425" marB="91425" marR="91425" marL="91425"/>
                </a:tc>
                <a:tc>
                  <a:txBody>
                    <a:bodyPr/>
                    <a:lstStyle/>
                    <a:p>
                      <a:pPr indent="0" lvl="0" marL="0" rtl="0" algn="l">
                        <a:spcBef>
                          <a:spcPts val="0"/>
                        </a:spcBef>
                        <a:spcAft>
                          <a:spcPts val="0"/>
                        </a:spcAft>
                        <a:buNone/>
                      </a:pPr>
                      <a:r>
                        <a:rPr lang="en"/>
                        <a:t>5%</a:t>
                      </a:r>
                      <a:endParaRPr/>
                    </a:p>
                  </a:txBody>
                  <a:tcPr marT="91425" marB="91425" marR="91425" marL="91425"/>
                </a:tc>
              </a:tr>
            </a:tbl>
          </a:graphicData>
        </a:graphic>
      </p:graphicFrame>
      <p:sp>
        <p:nvSpPr>
          <p:cNvPr id="77" name="Google Shape;77;p15"/>
          <p:cNvSpPr txBox="1"/>
          <p:nvPr/>
        </p:nvSpPr>
        <p:spPr>
          <a:xfrm>
            <a:off x="6593500" y="2112225"/>
            <a:ext cx="2123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Ripen</a:t>
            </a:r>
            <a:r>
              <a:rPr b="1" lang="en"/>
              <a:t> Guava</a:t>
            </a:r>
            <a:endParaRPr b="1"/>
          </a:p>
        </p:txBody>
      </p:sp>
      <p:sp>
        <p:nvSpPr>
          <p:cNvPr id="78" name="Google Shape;78;p15"/>
          <p:cNvSpPr txBox="1"/>
          <p:nvPr/>
        </p:nvSpPr>
        <p:spPr>
          <a:xfrm>
            <a:off x="6543388" y="4506300"/>
            <a:ext cx="2123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Unripe </a:t>
            </a:r>
            <a:r>
              <a:rPr b="1" lang="en"/>
              <a:t>Guava</a:t>
            </a:r>
            <a:endParaRPr b="1"/>
          </a:p>
        </p:txBody>
      </p:sp>
      <p:sp>
        <p:nvSpPr>
          <p:cNvPr id="79" name="Google Shape;79;p15"/>
          <p:cNvSpPr txBox="1"/>
          <p:nvPr/>
        </p:nvSpPr>
        <p:spPr>
          <a:xfrm>
            <a:off x="7300900" y="4774200"/>
            <a:ext cx="708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hlink"/>
                </a:solidFill>
                <a:hlinkClick r:id="rId5"/>
              </a:rPr>
              <a:t>Dataset</a:t>
            </a:r>
            <a:endParaRPr sz="1200">
              <a:solidFill>
                <a:schemeClr val="accen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Performance Matrix</a:t>
            </a:r>
            <a:endParaRPr b="1"/>
          </a:p>
        </p:txBody>
      </p:sp>
      <p:sp>
        <p:nvSpPr>
          <p:cNvPr id="85" name="Google Shape;85;p16"/>
          <p:cNvSpPr txBox="1"/>
          <p:nvPr>
            <p:ph idx="1" type="body"/>
          </p:nvPr>
        </p:nvSpPr>
        <p:spPr>
          <a:xfrm>
            <a:off x="311700" y="1495375"/>
            <a:ext cx="5774100" cy="2601600"/>
          </a:xfrm>
          <a:prstGeom prst="rect">
            <a:avLst/>
          </a:prstGeom>
        </p:spPr>
        <p:txBody>
          <a:bodyPr anchorCtr="0" anchor="t" bIns="91425" lIns="91425" spcFirstLastPara="1" rIns="91425" wrap="square" tIns="91425">
            <a:normAutofit/>
          </a:bodyPr>
          <a:lstStyle/>
          <a:p>
            <a:pPr indent="-323850" lvl="0" marL="457200" rtl="0" algn="l">
              <a:spcBef>
                <a:spcPts val="1500"/>
              </a:spcBef>
              <a:spcAft>
                <a:spcPts val="0"/>
              </a:spcAft>
              <a:buClr>
                <a:schemeClr val="dk1"/>
              </a:buClr>
              <a:buSzPts val="1500"/>
              <a:buFont typeface="Roboto"/>
              <a:buChar char="●"/>
            </a:pPr>
            <a:r>
              <a:rPr b="1" lang="en" sz="1500" u="sng">
                <a:solidFill>
                  <a:schemeClr val="dk1"/>
                </a:solidFill>
                <a:highlight>
                  <a:schemeClr val="lt1"/>
                </a:highlight>
                <a:latin typeface="Roboto"/>
                <a:ea typeface="Roboto"/>
                <a:cs typeface="Roboto"/>
                <a:sym typeface="Roboto"/>
              </a:rPr>
              <a:t>PRECISION</a:t>
            </a:r>
            <a:r>
              <a:rPr lang="en" sz="1500">
                <a:solidFill>
                  <a:schemeClr val="dk1"/>
                </a:solidFill>
                <a:highlight>
                  <a:schemeClr val="lt1"/>
                </a:highlight>
                <a:latin typeface="Roboto"/>
                <a:ea typeface="Roboto"/>
                <a:cs typeface="Roboto"/>
                <a:sym typeface="Roboto"/>
              </a:rPr>
              <a:t>= true positives /(true positives + false positives)</a:t>
            </a:r>
            <a:endParaRPr sz="1500">
              <a:solidFill>
                <a:schemeClr val="dk1"/>
              </a:solidFill>
              <a:highlight>
                <a:schemeClr val="lt1"/>
              </a:highlight>
              <a:latin typeface="Roboto"/>
              <a:ea typeface="Roboto"/>
              <a:cs typeface="Roboto"/>
              <a:sym typeface="Roboto"/>
            </a:endParaRPr>
          </a:p>
          <a:p>
            <a:pPr indent="0" lvl="0" marL="457200" rtl="0" algn="l">
              <a:spcBef>
                <a:spcPts val="1500"/>
              </a:spcBef>
              <a:spcAft>
                <a:spcPts val="0"/>
              </a:spcAft>
              <a:buNone/>
            </a:pPr>
            <a:r>
              <a:t/>
            </a:r>
            <a:endParaRPr sz="1500">
              <a:solidFill>
                <a:schemeClr val="dk1"/>
              </a:solidFill>
              <a:highlight>
                <a:schemeClr val="lt1"/>
              </a:highlight>
              <a:latin typeface="Roboto"/>
              <a:ea typeface="Roboto"/>
              <a:cs typeface="Roboto"/>
              <a:sym typeface="Roboto"/>
            </a:endParaRPr>
          </a:p>
          <a:p>
            <a:pPr indent="-323850" lvl="0" marL="457200" rtl="0" algn="l">
              <a:spcBef>
                <a:spcPts val="1500"/>
              </a:spcBef>
              <a:spcAft>
                <a:spcPts val="0"/>
              </a:spcAft>
              <a:buClr>
                <a:schemeClr val="dk1"/>
              </a:buClr>
              <a:buSzPts val="1500"/>
              <a:buFont typeface="Roboto"/>
              <a:buChar char="●"/>
            </a:pPr>
            <a:r>
              <a:rPr b="1" lang="en" sz="1500" u="sng">
                <a:solidFill>
                  <a:schemeClr val="dk1"/>
                </a:solidFill>
                <a:highlight>
                  <a:schemeClr val="lt1"/>
                </a:highlight>
                <a:latin typeface="Roboto"/>
                <a:ea typeface="Roboto"/>
                <a:cs typeface="Roboto"/>
                <a:sym typeface="Roboto"/>
              </a:rPr>
              <a:t>RECALL</a:t>
            </a:r>
            <a:r>
              <a:rPr lang="en" sz="1500" u="sng">
                <a:solidFill>
                  <a:schemeClr val="dk1"/>
                </a:solidFill>
                <a:highlight>
                  <a:schemeClr val="lt1"/>
                </a:highlight>
                <a:latin typeface="Roboto"/>
                <a:ea typeface="Roboto"/>
                <a:cs typeface="Roboto"/>
                <a:sym typeface="Roboto"/>
              </a:rPr>
              <a:t> </a:t>
            </a:r>
            <a:r>
              <a:rPr lang="en" sz="1500">
                <a:solidFill>
                  <a:schemeClr val="dk1"/>
                </a:solidFill>
                <a:highlight>
                  <a:schemeClr val="lt1"/>
                </a:highlight>
                <a:latin typeface="Roboto"/>
                <a:ea typeface="Roboto"/>
                <a:cs typeface="Roboto"/>
                <a:sym typeface="Roboto"/>
              </a:rPr>
              <a:t>= true positives / (true positives + false negatives)</a:t>
            </a:r>
            <a:endParaRPr sz="1500">
              <a:solidFill>
                <a:schemeClr val="dk1"/>
              </a:solidFill>
              <a:highlight>
                <a:schemeClr val="lt1"/>
              </a:highlight>
              <a:latin typeface="Roboto"/>
              <a:ea typeface="Roboto"/>
              <a:cs typeface="Roboto"/>
              <a:sym typeface="Roboto"/>
            </a:endParaRPr>
          </a:p>
          <a:p>
            <a:pPr indent="0" lvl="0" marL="0" rtl="0" algn="l">
              <a:spcBef>
                <a:spcPts val="1500"/>
              </a:spcBef>
              <a:spcAft>
                <a:spcPts val="0"/>
              </a:spcAft>
              <a:buNone/>
            </a:pPr>
            <a:r>
              <a:t/>
            </a:r>
            <a:endParaRPr sz="1500">
              <a:solidFill>
                <a:schemeClr val="dk1"/>
              </a:solidFill>
              <a:highlight>
                <a:schemeClr val="lt1"/>
              </a:highlight>
              <a:latin typeface="Roboto"/>
              <a:ea typeface="Roboto"/>
              <a:cs typeface="Roboto"/>
              <a:sym typeface="Roboto"/>
            </a:endParaRPr>
          </a:p>
          <a:p>
            <a:pPr indent="-323850" lvl="0" marL="457200" rtl="0" algn="l">
              <a:spcBef>
                <a:spcPts val="1500"/>
              </a:spcBef>
              <a:spcAft>
                <a:spcPts val="0"/>
              </a:spcAft>
              <a:buClr>
                <a:schemeClr val="dk1"/>
              </a:buClr>
              <a:buSzPts val="1500"/>
              <a:buFont typeface="Roboto"/>
              <a:buChar char="●"/>
            </a:pPr>
            <a:r>
              <a:rPr b="1" lang="en" sz="1500" u="sng">
                <a:solidFill>
                  <a:schemeClr val="dk1"/>
                </a:solidFill>
                <a:highlight>
                  <a:schemeClr val="lt1"/>
                </a:highlight>
                <a:latin typeface="Roboto"/>
                <a:ea typeface="Roboto"/>
                <a:cs typeface="Roboto"/>
                <a:sym typeface="Roboto"/>
              </a:rPr>
              <a:t>F1 SCORE</a:t>
            </a:r>
            <a:r>
              <a:rPr lang="en" sz="1500">
                <a:solidFill>
                  <a:schemeClr val="dk1"/>
                </a:solidFill>
                <a:highlight>
                  <a:schemeClr val="lt1"/>
                </a:highlight>
                <a:latin typeface="Roboto"/>
                <a:ea typeface="Roboto"/>
                <a:cs typeface="Roboto"/>
                <a:sym typeface="Roboto"/>
              </a:rPr>
              <a:t>= 2 * (precision * recall) / (precision + recall)</a:t>
            </a:r>
            <a:endParaRPr sz="1500">
              <a:solidFill>
                <a:schemeClr val="dk1"/>
              </a:solidFill>
              <a:highlight>
                <a:schemeClr val="lt1"/>
              </a:highlight>
              <a:latin typeface="Roboto"/>
              <a:ea typeface="Roboto"/>
              <a:cs typeface="Roboto"/>
              <a:sym typeface="Roboto"/>
            </a:endParaRPr>
          </a:p>
        </p:txBody>
      </p:sp>
      <p:pic>
        <p:nvPicPr>
          <p:cNvPr id="86" name="Google Shape;86;p16"/>
          <p:cNvPicPr preferRelativeResize="0"/>
          <p:nvPr/>
        </p:nvPicPr>
        <p:blipFill>
          <a:blip r:embed="rId3">
            <a:alphaModFix/>
          </a:blip>
          <a:stretch>
            <a:fillRect/>
          </a:stretch>
        </p:blipFill>
        <p:spPr>
          <a:xfrm>
            <a:off x="5942125" y="1232225"/>
            <a:ext cx="3086100" cy="2676825"/>
          </a:xfrm>
          <a:prstGeom prst="rect">
            <a:avLst/>
          </a:prstGeom>
          <a:noFill/>
          <a:ln>
            <a:noFill/>
          </a:ln>
        </p:spPr>
      </p:pic>
      <p:sp>
        <p:nvSpPr>
          <p:cNvPr id="87" name="Google Shape;87;p16"/>
          <p:cNvSpPr txBox="1"/>
          <p:nvPr/>
        </p:nvSpPr>
        <p:spPr>
          <a:xfrm>
            <a:off x="6108050" y="3831625"/>
            <a:ext cx="2724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Performance </a:t>
            </a:r>
            <a:r>
              <a:rPr b="1" lang="en"/>
              <a:t>Matrix</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311700" y="4839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Times New Roman"/>
                <a:ea typeface="Times New Roman"/>
                <a:cs typeface="Times New Roman"/>
                <a:sym typeface="Times New Roman"/>
              </a:rPr>
              <a:t>Classification using ML</a:t>
            </a:r>
            <a:endParaRPr b="1">
              <a:latin typeface="Times New Roman"/>
              <a:ea typeface="Times New Roman"/>
              <a:cs typeface="Times New Roman"/>
              <a:sym typeface="Times New Roman"/>
            </a:endParaRPr>
          </a:p>
        </p:txBody>
      </p:sp>
      <p:sp>
        <p:nvSpPr>
          <p:cNvPr id="93" name="Google Shape;93;p17"/>
          <p:cNvSpPr txBox="1"/>
          <p:nvPr>
            <p:ph idx="1" type="body"/>
          </p:nvPr>
        </p:nvSpPr>
        <p:spPr>
          <a:xfrm>
            <a:off x="277200" y="1219100"/>
            <a:ext cx="8589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ML models provide consistent and objective decisions since they apply the same rules to all data points, reducing human bias and errors in the classification process.</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highlight>
                  <a:schemeClr val="lt1"/>
                </a:highlight>
                <a:latin typeface="Times New Roman"/>
                <a:ea typeface="Times New Roman"/>
                <a:cs typeface="Times New Roman"/>
                <a:sym typeface="Times New Roman"/>
              </a:rPr>
              <a:t>ML allows for automated feature selection and engineering, reducing the need for domain-specific knowledge and enabling the model to extract relevant information from raw data</a:t>
            </a:r>
            <a:r>
              <a:rPr lang="en">
                <a:solidFill>
                  <a:schemeClr val="dk1"/>
                </a:solidFill>
                <a:highlight>
                  <a:srgbClr val="F7F7F8"/>
                </a:highlight>
                <a:latin typeface="Times New Roman"/>
                <a:ea typeface="Times New Roman"/>
                <a:cs typeface="Times New Roman"/>
                <a:sym typeface="Times New Roman"/>
              </a:rPr>
              <a:t>.</a:t>
            </a:r>
            <a:endParaRPr>
              <a:solidFill>
                <a:schemeClr val="dk1"/>
              </a:solidFill>
              <a:highlight>
                <a:srgbClr val="F7F7F8"/>
              </a:highlight>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ML models can adapt and learn from new data, allowing them to continuously improve their classification accuracy over time.</a:t>
            </a:r>
            <a:endParaRPr>
              <a:solidFill>
                <a:schemeClr val="dk1"/>
              </a:solidFill>
              <a:latin typeface="Times New Roman"/>
              <a:ea typeface="Times New Roman"/>
              <a:cs typeface="Times New Roman"/>
              <a:sym typeface="Times New Roman"/>
            </a:endParaRPr>
          </a:p>
          <a:p>
            <a:pPr indent="0" lvl="0" marL="457200" rtl="0" algn="l">
              <a:spcBef>
                <a:spcPts val="1200"/>
              </a:spcBef>
              <a:spcAft>
                <a:spcPts val="120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00" y="149275"/>
            <a:ext cx="8520600" cy="5970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Logistic regression</a:t>
            </a:r>
            <a:endParaRPr b="1"/>
          </a:p>
        </p:txBody>
      </p:sp>
      <p:sp>
        <p:nvSpPr>
          <p:cNvPr id="99" name="Google Shape;99;p18"/>
          <p:cNvSpPr txBox="1"/>
          <p:nvPr>
            <p:ph idx="1" type="body"/>
          </p:nvPr>
        </p:nvSpPr>
        <p:spPr>
          <a:xfrm>
            <a:off x="173400" y="1207825"/>
            <a:ext cx="5553000" cy="3305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Logistic Regression is computationally </a:t>
            </a:r>
            <a:r>
              <a:rPr b="1" lang="en">
                <a:solidFill>
                  <a:schemeClr val="dk1"/>
                </a:solidFill>
                <a:latin typeface="Times New Roman"/>
                <a:ea typeface="Times New Roman"/>
                <a:cs typeface="Times New Roman"/>
                <a:sym typeface="Times New Roman"/>
              </a:rPr>
              <a:t>efficient</a:t>
            </a:r>
            <a:r>
              <a:rPr lang="en">
                <a:solidFill>
                  <a:schemeClr val="dk1"/>
                </a:solidFill>
                <a:latin typeface="Times New Roman"/>
                <a:ea typeface="Times New Roman"/>
                <a:cs typeface="Times New Roman"/>
                <a:sym typeface="Times New Roman"/>
              </a:rPr>
              <a:t>, making it suitable for large datasets and real-time applications.</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Training a Logistic Regression model is relatively </a:t>
            </a:r>
            <a:r>
              <a:rPr b="1" lang="en">
                <a:solidFill>
                  <a:schemeClr val="dk1"/>
                </a:solidFill>
                <a:latin typeface="Times New Roman"/>
                <a:ea typeface="Times New Roman"/>
                <a:cs typeface="Times New Roman"/>
                <a:sym typeface="Times New Roman"/>
              </a:rPr>
              <a:t>fast </a:t>
            </a:r>
            <a:r>
              <a:rPr lang="en">
                <a:solidFill>
                  <a:schemeClr val="dk1"/>
                </a:solidFill>
                <a:latin typeface="Times New Roman"/>
                <a:ea typeface="Times New Roman"/>
                <a:cs typeface="Times New Roman"/>
                <a:sym typeface="Times New Roman"/>
              </a:rPr>
              <a:t>compared to more complex algorithms like deep neural networks.</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Logistic Regression can handle both small and large datasets without a significant increase in computational cost.</a:t>
            </a:r>
            <a:endParaRPr>
              <a:solidFill>
                <a:schemeClr val="dk1"/>
              </a:solidFill>
              <a:latin typeface="Times New Roman"/>
              <a:ea typeface="Times New Roman"/>
              <a:cs typeface="Times New Roman"/>
              <a:sym typeface="Times New Roman"/>
            </a:endParaRPr>
          </a:p>
        </p:txBody>
      </p:sp>
      <p:pic>
        <p:nvPicPr>
          <p:cNvPr id="100" name="Google Shape;100;p18"/>
          <p:cNvPicPr preferRelativeResize="0"/>
          <p:nvPr/>
        </p:nvPicPr>
        <p:blipFill rotWithShape="1">
          <a:blip r:embed="rId3">
            <a:alphaModFix/>
          </a:blip>
          <a:srcRect b="0" l="2230" r="-2230" t="0"/>
          <a:stretch/>
        </p:blipFill>
        <p:spPr>
          <a:xfrm>
            <a:off x="5726350" y="1716550"/>
            <a:ext cx="3417650" cy="1849675"/>
          </a:xfrm>
          <a:prstGeom prst="rect">
            <a:avLst/>
          </a:prstGeom>
          <a:noFill/>
          <a:ln>
            <a:noFill/>
          </a:ln>
        </p:spPr>
      </p:pic>
      <p:sp>
        <p:nvSpPr>
          <p:cNvPr id="101" name="Google Shape;101;p18"/>
          <p:cNvSpPr txBox="1"/>
          <p:nvPr/>
        </p:nvSpPr>
        <p:spPr>
          <a:xfrm>
            <a:off x="6912600" y="4585325"/>
            <a:ext cx="120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Source link</a:t>
            </a:r>
            <a:endParaRPr/>
          </a:p>
        </p:txBody>
      </p:sp>
      <p:sp>
        <p:nvSpPr>
          <p:cNvPr id="102" name="Google Shape;102;p18"/>
          <p:cNvSpPr txBox="1"/>
          <p:nvPr/>
        </p:nvSpPr>
        <p:spPr>
          <a:xfrm>
            <a:off x="6700275" y="3638575"/>
            <a:ext cx="1808400" cy="33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Logistic regression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Support Vector Machine</a:t>
            </a:r>
            <a:endParaRPr b="1"/>
          </a:p>
        </p:txBody>
      </p:sp>
      <p:pic>
        <p:nvPicPr>
          <p:cNvPr id="108" name="Google Shape;108;p19"/>
          <p:cNvPicPr preferRelativeResize="0"/>
          <p:nvPr/>
        </p:nvPicPr>
        <p:blipFill rotWithShape="1">
          <a:blip r:embed="rId3">
            <a:alphaModFix/>
          </a:blip>
          <a:srcRect b="0" l="0" r="-8073" t="0"/>
          <a:stretch/>
        </p:blipFill>
        <p:spPr>
          <a:xfrm>
            <a:off x="5454525" y="1362075"/>
            <a:ext cx="3987375" cy="2571750"/>
          </a:xfrm>
          <a:prstGeom prst="rect">
            <a:avLst/>
          </a:prstGeom>
          <a:noFill/>
          <a:ln>
            <a:noFill/>
          </a:ln>
        </p:spPr>
      </p:pic>
      <p:sp>
        <p:nvSpPr>
          <p:cNvPr id="109" name="Google Shape;109;p19"/>
          <p:cNvSpPr txBox="1"/>
          <p:nvPr>
            <p:ph idx="1" type="body"/>
          </p:nvPr>
        </p:nvSpPr>
        <p:spPr>
          <a:xfrm>
            <a:off x="176425" y="1152475"/>
            <a:ext cx="59892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SVMs perform well in h</a:t>
            </a:r>
            <a:r>
              <a:rPr b="1" lang="en">
                <a:solidFill>
                  <a:schemeClr val="dk1"/>
                </a:solidFill>
                <a:latin typeface="Times New Roman"/>
                <a:ea typeface="Times New Roman"/>
                <a:cs typeface="Times New Roman"/>
                <a:sym typeface="Times New Roman"/>
              </a:rPr>
              <a:t>igh-dimensional feature spaces</a:t>
            </a:r>
            <a:r>
              <a:rPr lang="en">
                <a:solidFill>
                  <a:schemeClr val="dk1"/>
                </a:solidFill>
                <a:latin typeface="Times New Roman"/>
                <a:ea typeface="Times New Roman"/>
                <a:cs typeface="Times New Roman"/>
                <a:sym typeface="Times New Roman"/>
              </a:rPr>
              <a:t>, making them suitable for problems with many features or complex data.</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SVMs aim to find the </a:t>
            </a:r>
            <a:r>
              <a:rPr b="1" lang="en">
                <a:solidFill>
                  <a:schemeClr val="dk1"/>
                </a:solidFill>
                <a:latin typeface="Times New Roman"/>
                <a:ea typeface="Times New Roman"/>
                <a:cs typeface="Times New Roman"/>
                <a:sym typeface="Times New Roman"/>
              </a:rPr>
              <a:t>optimal decision boundary</a:t>
            </a:r>
            <a:r>
              <a:rPr lang="en">
                <a:solidFill>
                  <a:schemeClr val="dk1"/>
                </a:solidFill>
                <a:latin typeface="Times New Roman"/>
                <a:ea typeface="Times New Roman"/>
                <a:cs typeface="Times New Roman"/>
                <a:sym typeface="Times New Roman"/>
              </a:rPr>
              <a:t> that maximizes the margin between classes, leading to good generalization to unseen data.</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SVMs aim to find the </a:t>
            </a:r>
            <a:r>
              <a:rPr b="1" lang="en">
                <a:solidFill>
                  <a:schemeClr val="dk1"/>
                </a:solidFill>
                <a:latin typeface="Times New Roman"/>
                <a:ea typeface="Times New Roman"/>
                <a:cs typeface="Times New Roman"/>
                <a:sym typeface="Times New Roman"/>
              </a:rPr>
              <a:t>global optimum</a:t>
            </a:r>
            <a:r>
              <a:rPr lang="en">
                <a:solidFill>
                  <a:schemeClr val="dk1"/>
                </a:solidFill>
                <a:latin typeface="Times New Roman"/>
                <a:ea typeface="Times New Roman"/>
                <a:cs typeface="Times New Roman"/>
                <a:sym typeface="Times New Roman"/>
              </a:rPr>
              <a:t>, ensuring that the chosen decision boundary is the best possible one for the given data and kernel function.</a:t>
            </a:r>
            <a:endParaRPr>
              <a:solidFill>
                <a:schemeClr val="dk1"/>
              </a:solidFill>
              <a:latin typeface="Times New Roman"/>
              <a:ea typeface="Times New Roman"/>
              <a:cs typeface="Times New Roman"/>
              <a:sym typeface="Times New Roman"/>
            </a:endParaRPr>
          </a:p>
        </p:txBody>
      </p:sp>
      <p:sp>
        <p:nvSpPr>
          <p:cNvPr id="110" name="Google Shape;110;p19"/>
          <p:cNvSpPr txBox="1"/>
          <p:nvPr/>
        </p:nvSpPr>
        <p:spPr>
          <a:xfrm>
            <a:off x="6955075" y="4155500"/>
            <a:ext cx="13224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Source link</a:t>
            </a:r>
            <a:endParaRPr/>
          </a:p>
        </p:txBody>
      </p:sp>
      <p:sp>
        <p:nvSpPr>
          <p:cNvPr id="111" name="Google Shape;111;p19"/>
          <p:cNvSpPr txBox="1"/>
          <p:nvPr/>
        </p:nvSpPr>
        <p:spPr>
          <a:xfrm>
            <a:off x="6953075" y="3706650"/>
            <a:ext cx="1137600" cy="44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SVM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35715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Machine learning Models Accuracy and Precision</a:t>
            </a:r>
            <a:endParaRPr/>
          </a:p>
        </p:txBody>
      </p:sp>
      <p:graphicFrame>
        <p:nvGraphicFramePr>
          <p:cNvPr id="117" name="Google Shape;117;p20"/>
          <p:cNvGraphicFramePr/>
          <p:nvPr/>
        </p:nvGraphicFramePr>
        <p:xfrm>
          <a:off x="1497000" y="1115570"/>
          <a:ext cx="3000000" cy="3000000"/>
        </p:xfrm>
        <a:graphic>
          <a:graphicData uri="http://schemas.openxmlformats.org/drawingml/2006/table">
            <a:tbl>
              <a:tblPr>
                <a:noFill/>
                <a:tableStyleId>{6F9F7FE0-39CE-422D-A052-E035B00123C1}</a:tableStyleId>
              </a:tblPr>
              <a:tblGrid>
                <a:gridCol w="2448875"/>
                <a:gridCol w="1402150"/>
                <a:gridCol w="1556250"/>
              </a:tblGrid>
              <a:tr h="416050">
                <a:tc>
                  <a:txBody>
                    <a:bodyPr/>
                    <a:lstStyle/>
                    <a:p>
                      <a:pPr indent="0" lvl="0" marL="0" rtl="0" algn="ctr">
                        <a:spcBef>
                          <a:spcPts val="0"/>
                        </a:spcBef>
                        <a:spcAft>
                          <a:spcPts val="0"/>
                        </a:spcAft>
                        <a:buNone/>
                      </a:pPr>
                      <a:r>
                        <a:rPr b="1" lang="en">
                          <a:solidFill>
                            <a:schemeClr val="lt1"/>
                          </a:solidFill>
                          <a:highlight>
                            <a:srgbClr val="0000FF"/>
                          </a:highlight>
                          <a:latin typeface="Times New Roman"/>
                          <a:ea typeface="Times New Roman"/>
                          <a:cs typeface="Times New Roman"/>
                          <a:sym typeface="Times New Roman"/>
                        </a:rPr>
                        <a:t>Models</a:t>
                      </a:r>
                      <a:endParaRPr b="1">
                        <a:solidFill>
                          <a:schemeClr val="lt1"/>
                        </a:solidFill>
                        <a:highlight>
                          <a:srgbClr val="0000FF"/>
                        </a:highlight>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solidFill>
                      <a:srgbClr val="0000FF"/>
                    </a:solidFill>
                  </a:tcPr>
                </a:tc>
                <a:tc>
                  <a:txBody>
                    <a:bodyPr/>
                    <a:lstStyle/>
                    <a:p>
                      <a:pPr indent="0" lvl="0" marL="0" rtl="0" algn="ctr">
                        <a:spcBef>
                          <a:spcPts val="0"/>
                        </a:spcBef>
                        <a:spcAft>
                          <a:spcPts val="0"/>
                        </a:spcAft>
                        <a:buNone/>
                      </a:pPr>
                      <a:r>
                        <a:rPr b="1" lang="en">
                          <a:solidFill>
                            <a:schemeClr val="lt1"/>
                          </a:solidFill>
                          <a:highlight>
                            <a:srgbClr val="0000FF"/>
                          </a:highlight>
                          <a:latin typeface="Times New Roman"/>
                          <a:ea typeface="Times New Roman"/>
                          <a:cs typeface="Times New Roman"/>
                          <a:sym typeface="Times New Roman"/>
                        </a:rPr>
                        <a:t>Accuracy(%)</a:t>
                      </a:r>
                      <a:endParaRPr b="1">
                        <a:solidFill>
                          <a:schemeClr val="lt1"/>
                        </a:solidFill>
                        <a:highlight>
                          <a:srgbClr val="0000FF"/>
                        </a:highlight>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solidFill>
                      <a:srgbClr val="0000FF"/>
                    </a:solidFill>
                  </a:tcPr>
                </a:tc>
                <a:tc>
                  <a:txBody>
                    <a:bodyPr/>
                    <a:lstStyle/>
                    <a:p>
                      <a:pPr indent="0" lvl="0" marL="0" rtl="0" algn="ctr">
                        <a:spcBef>
                          <a:spcPts val="0"/>
                        </a:spcBef>
                        <a:spcAft>
                          <a:spcPts val="0"/>
                        </a:spcAft>
                        <a:buNone/>
                      </a:pPr>
                      <a:r>
                        <a:rPr b="1" lang="en">
                          <a:solidFill>
                            <a:schemeClr val="lt1"/>
                          </a:solidFill>
                          <a:highlight>
                            <a:srgbClr val="0000FF"/>
                          </a:highlight>
                          <a:latin typeface="Times New Roman"/>
                          <a:ea typeface="Times New Roman"/>
                          <a:cs typeface="Times New Roman"/>
                          <a:sym typeface="Times New Roman"/>
                        </a:rPr>
                        <a:t>Precision(%)</a:t>
                      </a:r>
                      <a:endParaRPr b="1">
                        <a:solidFill>
                          <a:schemeClr val="lt1"/>
                        </a:solidFill>
                        <a:highlight>
                          <a:srgbClr val="0000FF"/>
                        </a:highlight>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solidFill>
                      <a:srgbClr val="0000FF"/>
                    </a:solidFill>
                  </a:tcPr>
                </a:tc>
              </a:tr>
              <a:tr h="416050">
                <a:tc>
                  <a:txBody>
                    <a:bodyPr/>
                    <a:lstStyle/>
                    <a:p>
                      <a:pPr indent="0" lvl="0" marL="0" rtl="0" algn="l">
                        <a:spcBef>
                          <a:spcPts val="0"/>
                        </a:spcBef>
                        <a:spcAft>
                          <a:spcPts val="0"/>
                        </a:spcAft>
                        <a:buNone/>
                      </a:pPr>
                      <a:r>
                        <a:rPr b="1" lang="en">
                          <a:solidFill>
                            <a:schemeClr val="dk1"/>
                          </a:solidFill>
                        </a:rPr>
                        <a:t>Logistic Regression</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chemeClr val="dk1"/>
                          </a:solidFill>
                        </a:rPr>
                        <a:t>88.4615</a:t>
                      </a:r>
                      <a:endParaRPr sz="1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chemeClr val="dk1"/>
                          </a:solidFill>
                        </a:rPr>
                        <a:t>91.1243</a:t>
                      </a:r>
                      <a:endParaRPr sz="1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16050">
                <a:tc>
                  <a:txBody>
                    <a:bodyPr/>
                    <a:lstStyle/>
                    <a:p>
                      <a:pPr indent="0" lvl="0" marL="0" rtl="0" algn="l">
                        <a:spcBef>
                          <a:spcPts val="0"/>
                        </a:spcBef>
                        <a:spcAft>
                          <a:spcPts val="0"/>
                        </a:spcAft>
                        <a:buNone/>
                      </a:pPr>
                      <a:r>
                        <a:rPr b="1" lang="en">
                          <a:solidFill>
                            <a:schemeClr val="dk1"/>
                          </a:solidFill>
                        </a:rPr>
                        <a:t>SVM</a:t>
                      </a:r>
                      <a:endParaRPr b="1">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chemeClr val="dk1"/>
                          </a:solidFill>
                        </a:rPr>
                        <a:t>88.4615</a:t>
                      </a:r>
                      <a:endParaRPr sz="17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chemeClr val="dk1"/>
                          </a:solidFill>
                        </a:rPr>
                        <a:t>91.1243</a:t>
                      </a:r>
                      <a:endParaRPr sz="17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16050">
                <a:tc>
                  <a:txBody>
                    <a:bodyPr/>
                    <a:lstStyle/>
                    <a:p>
                      <a:pPr indent="0" lvl="0" marL="0" rtl="0" algn="l">
                        <a:spcBef>
                          <a:spcPts val="0"/>
                        </a:spcBef>
                        <a:spcAft>
                          <a:spcPts val="0"/>
                        </a:spcAft>
                        <a:buNone/>
                      </a:pPr>
                      <a:r>
                        <a:rPr b="1" lang="en">
                          <a:solidFill>
                            <a:schemeClr val="dk1"/>
                          </a:solidFill>
                        </a:rPr>
                        <a:t>Random Forest</a:t>
                      </a:r>
                      <a:endParaRPr b="1">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chemeClr val="dk1"/>
                          </a:solidFill>
                        </a:rPr>
                        <a:t>84.6154</a:t>
                      </a:r>
                      <a:endParaRPr sz="17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chemeClr val="dk1"/>
                          </a:solidFill>
                        </a:rPr>
                        <a:t>85.9890</a:t>
                      </a:r>
                      <a:endParaRPr sz="17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16050">
                <a:tc>
                  <a:txBody>
                    <a:bodyPr/>
                    <a:lstStyle/>
                    <a:p>
                      <a:pPr indent="0" lvl="0" marL="0" rtl="0" algn="l">
                        <a:spcBef>
                          <a:spcPts val="0"/>
                        </a:spcBef>
                        <a:spcAft>
                          <a:spcPts val="0"/>
                        </a:spcAft>
                        <a:buClr>
                          <a:schemeClr val="dk1"/>
                        </a:buClr>
                        <a:buSzPts val="1100"/>
                        <a:buFont typeface="Arial"/>
                        <a:buNone/>
                      </a:pPr>
                      <a:r>
                        <a:rPr b="1" lang="en">
                          <a:solidFill>
                            <a:schemeClr val="dk1"/>
                          </a:solidFill>
                        </a:rPr>
                        <a:t>KNN</a:t>
                      </a:r>
                      <a:endParaRPr b="1"/>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Clr>
                          <a:schemeClr val="dk1"/>
                        </a:buClr>
                        <a:buSzPts val="1100"/>
                        <a:buFont typeface="Arial"/>
                        <a:buNone/>
                      </a:pPr>
                      <a:r>
                        <a:rPr lang="en" sz="1700">
                          <a:solidFill>
                            <a:schemeClr val="dk1"/>
                          </a:solidFill>
                        </a:rPr>
                        <a:t>80.7692</a:t>
                      </a:r>
                      <a:endParaRPr sz="17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Clr>
                          <a:schemeClr val="dk1"/>
                        </a:buClr>
                        <a:buSzPts val="1100"/>
                        <a:buFont typeface="Arial"/>
                        <a:buNone/>
                      </a:pPr>
                      <a:r>
                        <a:rPr lang="en" sz="1700">
                          <a:solidFill>
                            <a:schemeClr val="dk1"/>
                          </a:solidFill>
                        </a:rPr>
                        <a:t>87.1795</a:t>
                      </a:r>
                      <a:endParaRPr sz="1700"/>
                    </a:p>
                  </a:txBody>
                  <a:tcPr marT="91425" marB="91425" marR="91425" marL="91425">
                    <a:lnT cap="flat" cmpd="sng" w="9525">
                      <a:solidFill>
                        <a:srgbClr val="9E9E9E"/>
                      </a:solidFill>
                      <a:prstDash val="solid"/>
                      <a:round/>
                      <a:headEnd len="sm" w="sm" type="none"/>
                      <a:tailEnd len="sm" w="sm" type="none"/>
                    </a:lnT>
                  </a:tcPr>
                </a:tc>
              </a:tr>
              <a:tr h="416050">
                <a:tc>
                  <a:txBody>
                    <a:bodyPr/>
                    <a:lstStyle/>
                    <a:p>
                      <a:pPr indent="0" lvl="0" marL="0" rtl="0" algn="l">
                        <a:spcBef>
                          <a:spcPts val="0"/>
                        </a:spcBef>
                        <a:spcAft>
                          <a:spcPts val="0"/>
                        </a:spcAft>
                        <a:buClr>
                          <a:schemeClr val="dk1"/>
                        </a:buClr>
                        <a:buSzPts val="1100"/>
                        <a:buFont typeface="Arial"/>
                        <a:buNone/>
                      </a:pPr>
                      <a:r>
                        <a:rPr b="1" lang="en">
                          <a:solidFill>
                            <a:schemeClr val="dk1"/>
                          </a:solidFill>
                        </a:rPr>
                        <a:t>Gradient Boosting</a:t>
                      </a:r>
                      <a:endParaRPr b="1"/>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sz="1700">
                          <a:solidFill>
                            <a:schemeClr val="dk1"/>
                          </a:solidFill>
                        </a:rPr>
                        <a:t>80.7692</a:t>
                      </a:r>
                      <a:endParaRPr sz="17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sz="1700">
                          <a:solidFill>
                            <a:schemeClr val="dk1"/>
                          </a:solidFill>
                        </a:rPr>
                        <a:t>81.3054</a:t>
                      </a:r>
                      <a:endParaRPr sz="1700"/>
                    </a:p>
                  </a:txBody>
                  <a:tcPr marT="91425" marB="91425" marR="91425" marL="91425"/>
                </a:tc>
              </a:tr>
              <a:tr h="416050">
                <a:tc>
                  <a:txBody>
                    <a:bodyPr/>
                    <a:lstStyle/>
                    <a:p>
                      <a:pPr indent="0" lvl="0" marL="0" rtl="0" algn="l">
                        <a:spcBef>
                          <a:spcPts val="0"/>
                        </a:spcBef>
                        <a:spcAft>
                          <a:spcPts val="0"/>
                        </a:spcAft>
                        <a:buClr>
                          <a:schemeClr val="dk1"/>
                        </a:buClr>
                        <a:buSzPts val="1100"/>
                        <a:buFont typeface="Arial"/>
                        <a:buNone/>
                      </a:pPr>
                      <a:r>
                        <a:rPr b="1" lang="en">
                          <a:solidFill>
                            <a:schemeClr val="dk1"/>
                          </a:solidFill>
                        </a:rPr>
                        <a:t>Naive Bayes</a:t>
                      </a:r>
                      <a:endParaRPr b="1"/>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sz="1700">
                          <a:solidFill>
                            <a:schemeClr val="dk1"/>
                          </a:solidFill>
                        </a:rPr>
                        <a:t>61.5385</a:t>
                      </a:r>
                      <a:endParaRPr sz="17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sz="1700">
                          <a:solidFill>
                            <a:schemeClr val="dk1"/>
                          </a:solidFill>
                        </a:rPr>
                        <a:t>63.1868</a:t>
                      </a:r>
                      <a:endParaRPr sz="1700"/>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2728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Logistic regression and Support Vector Machine</a:t>
            </a:r>
            <a:endParaRPr b="1"/>
          </a:p>
        </p:txBody>
      </p:sp>
      <p:pic>
        <p:nvPicPr>
          <p:cNvPr id="123" name="Google Shape;123;p21"/>
          <p:cNvPicPr preferRelativeResize="0"/>
          <p:nvPr/>
        </p:nvPicPr>
        <p:blipFill>
          <a:blip r:embed="rId3">
            <a:alphaModFix/>
          </a:blip>
          <a:stretch>
            <a:fillRect/>
          </a:stretch>
        </p:blipFill>
        <p:spPr>
          <a:xfrm>
            <a:off x="311700" y="1198013"/>
            <a:ext cx="4433750" cy="3325313"/>
          </a:xfrm>
          <a:prstGeom prst="rect">
            <a:avLst/>
          </a:prstGeom>
          <a:noFill/>
          <a:ln cap="flat" cmpd="sng" w="9525">
            <a:solidFill>
              <a:schemeClr val="lt1"/>
            </a:solidFill>
            <a:prstDash val="solid"/>
            <a:round/>
            <a:headEnd len="sm" w="sm" type="none"/>
            <a:tailEnd len="sm" w="sm" type="none"/>
          </a:ln>
        </p:spPr>
      </p:pic>
      <p:sp>
        <p:nvSpPr>
          <p:cNvPr id="124" name="Google Shape;124;p21"/>
          <p:cNvSpPr txBox="1"/>
          <p:nvPr/>
        </p:nvSpPr>
        <p:spPr>
          <a:xfrm>
            <a:off x="1370450" y="1953725"/>
            <a:ext cx="640200" cy="51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highlight>
                  <a:schemeClr val="lt1"/>
                </a:highlight>
              </a:rPr>
              <a:t>13</a:t>
            </a:r>
            <a:endParaRPr b="1" sz="1900">
              <a:highlight>
                <a:schemeClr val="lt1"/>
              </a:highlight>
            </a:endParaRPr>
          </a:p>
        </p:txBody>
      </p:sp>
      <p:sp>
        <p:nvSpPr>
          <p:cNvPr id="125" name="Google Shape;125;p21"/>
          <p:cNvSpPr txBox="1"/>
          <p:nvPr/>
        </p:nvSpPr>
        <p:spPr>
          <a:xfrm>
            <a:off x="2765800" y="1954125"/>
            <a:ext cx="640200" cy="51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highlight>
                  <a:schemeClr val="lt1"/>
                </a:highlight>
              </a:rPr>
              <a:t>3</a:t>
            </a:r>
            <a:endParaRPr b="1" sz="1900">
              <a:highlight>
                <a:schemeClr val="lt1"/>
              </a:highlight>
            </a:endParaRPr>
          </a:p>
        </p:txBody>
      </p:sp>
      <p:sp>
        <p:nvSpPr>
          <p:cNvPr id="126" name="Google Shape;126;p21"/>
          <p:cNvSpPr txBox="1"/>
          <p:nvPr/>
        </p:nvSpPr>
        <p:spPr>
          <a:xfrm>
            <a:off x="1381975" y="3295175"/>
            <a:ext cx="640200" cy="51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highlight>
                  <a:schemeClr val="lt1"/>
                </a:highlight>
              </a:rPr>
              <a:t>0</a:t>
            </a:r>
            <a:endParaRPr b="1" sz="1900">
              <a:highlight>
                <a:schemeClr val="lt1"/>
              </a:highlight>
            </a:endParaRPr>
          </a:p>
        </p:txBody>
      </p:sp>
      <p:sp>
        <p:nvSpPr>
          <p:cNvPr id="127" name="Google Shape;127;p21"/>
          <p:cNvSpPr txBox="1"/>
          <p:nvPr/>
        </p:nvSpPr>
        <p:spPr>
          <a:xfrm>
            <a:off x="2777350" y="3276275"/>
            <a:ext cx="640200" cy="51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highlight>
                  <a:schemeClr val="lt1"/>
                </a:highlight>
              </a:rPr>
              <a:t>10</a:t>
            </a:r>
            <a:endParaRPr b="1" sz="1900">
              <a:highlight>
                <a:schemeClr val="lt1"/>
              </a:highlight>
            </a:endParaRPr>
          </a:p>
        </p:txBody>
      </p:sp>
      <p:pic>
        <p:nvPicPr>
          <p:cNvPr id="128" name="Google Shape;128;p21"/>
          <p:cNvPicPr preferRelativeResize="0"/>
          <p:nvPr/>
        </p:nvPicPr>
        <p:blipFill>
          <a:blip r:embed="rId4">
            <a:alphaModFix/>
          </a:blip>
          <a:stretch>
            <a:fillRect/>
          </a:stretch>
        </p:blipFill>
        <p:spPr>
          <a:xfrm>
            <a:off x="4974050" y="1246325"/>
            <a:ext cx="4093750" cy="3070313"/>
          </a:xfrm>
          <a:prstGeom prst="rect">
            <a:avLst/>
          </a:prstGeom>
          <a:noFill/>
          <a:ln>
            <a:noFill/>
          </a:ln>
        </p:spPr>
      </p:pic>
      <p:sp>
        <p:nvSpPr>
          <p:cNvPr id="129" name="Google Shape;129;p21"/>
          <p:cNvSpPr txBox="1"/>
          <p:nvPr/>
        </p:nvSpPr>
        <p:spPr>
          <a:xfrm>
            <a:off x="7259650" y="1954125"/>
            <a:ext cx="640200" cy="51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highlight>
                  <a:schemeClr val="lt1"/>
                </a:highlight>
              </a:rPr>
              <a:t>3</a:t>
            </a:r>
            <a:endParaRPr b="1" sz="1900">
              <a:highlight>
                <a:schemeClr val="lt1"/>
              </a:highlight>
            </a:endParaRPr>
          </a:p>
        </p:txBody>
      </p:sp>
      <p:sp>
        <p:nvSpPr>
          <p:cNvPr id="130" name="Google Shape;130;p21"/>
          <p:cNvSpPr txBox="1"/>
          <p:nvPr/>
        </p:nvSpPr>
        <p:spPr>
          <a:xfrm>
            <a:off x="5875625" y="1975650"/>
            <a:ext cx="640200" cy="51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highlight>
                  <a:schemeClr val="lt1"/>
                </a:highlight>
              </a:rPr>
              <a:t>13</a:t>
            </a:r>
            <a:endParaRPr b="1" sz="1900">
              <a:highlight>
                <a:schemeClr val="lt1"/>
              </a:highlight>
            </a:endParaRPr>
          </a:p>
        </p:txBody>
      </p:sp>
      <p:sp>
        <p:nvSpPr>
          <p:cNvPr id="131" name="Google Shape;131;p21"/>
          <p:cNvSpPr txBox="1"/>
          <p:nvPr/>
        </p:nvSpPr>
        <p:spPr>
          <a:xfrm>
            <a:off x="5926025" y="3146175"/>
            <a:ext cx="640200" cy="51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highlight>
                  <a:schemeClr val="lt1"/>
                </a:highlight>
              </a:rPr>
              <a:t>0</a:t>
            </a:r>
            <a:endParaRPr b="1" sz="1900">
              <a:highlight>
                <a:schemeClr val="lt1"/>
              </a:highlight>
            </a:endParaRPr>
          </a:p>
        </p:txBody>
      </p:sp>
      <p:sp>
        <p:nvSpPr>
          <p:cNvPr id="132" name="Google Shape;132;p21"/>
          <p:cNvSpPr txBox="1"/>
          <p:nvPr/>
        </p:nvSpPr>
        <p:spPr>
          <a:xfrm>
            <a:off x="7173975" y="3146175"/>
            <a:ext cx="640200" cy="51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highlight>
                  <a:schemeClr val="lt1"/>
                </a:highlight>
              </a:rPr>
              <a:t>10</a:t>
            </a:r>
            <a:endParaRPr b="1" sz="1900">
              <a:highlight>
                <a:schemeClr val="lt1"/>
              </a:highlight>
            </a:endParaRPr>
          </a:p>
        </p:txBody>
      </p:sp>
      <p:sp>
        <p:nvSpPr>
          <p:cNvPr id="133" name="Google Shape;133;p21"/>
          <p:cNvSpPr txBox="1"/>
          <p:nvPr/>
        </p:nvSpPr>
        <p:spPr>
          <a:xfrm>
            <a:off x="5209825" y="4545250"/>
            <a:ext cx="3622200" cy="2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highlight>
                  <a:schemeClr val="lt1"/>
                </a:highlight>
              </a:rPr>
              <a:t> </a:t>
            </a:r>
            <a:r>
              <a:rPr lang="en" sz="1200">
                <a:solidFill>
                  <a:schemeClr val="dk1"/>
                </a:solidFill>
              </a:rPr>
              <a:t>Support Vector Machine </a:t>
            </a:r>
            <a:r>
              <a:rPr lang="en" sz="1200">
                <a:solidFill>
                  <a:schemeClr val="dk1"/>
                </a:solidFill>
                <a:highlight>
                  <a:schemeClr val="lt1"/>
                </a:highlight>
              </a:rPr>
              <a:t>performance matrix</a:t>
            </a:r>
            <a:endParaRPr sz="1200">
              <a:solidFill>
                <a:schemeClr val="dk1"/>
              </a:solidFill>
              <a:highlight>
                <a:schemeClr val="lt1"/>
              </a:highlight>
            </a:endParaRPr>
          </a:p>
        </p:txBody>
      </p:sp>
      <p:sp>
        <p:nvSpPr>
          <p:cNvPr id="134" name="Google Shape;134;p21"/>
          <p:cNvSpPr txBox="1"/>
          <p:nvPr/>
        </p:nvSpPr>
        <p:spPr>
          <a:xfrm>
            <a:off x="817325" y="4522225"/>
            <a:ext cx="2916900" cy="2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highlight>
                  <a:schemeClr val="lt1"/>
                </a:highlight>
              </a:rPr>
              <a:t>Logistic Regression performance matrix</a:t>
            </a:r>
            <a:endParaRPr sz="1200">
              <a:solidFill>
                <a:schemeClr val="dk1"/>
              </a:solidFill>
              <a:highlight>
                <a:schemeClr val="lt1"/>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